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jpeg" ContentType="image/jpeg"/>
  <Override PartName="/ppt/notesSlides/notesSlide8.xml" ContentType="application/vnd.openxmlformats-officedocument.presentationml.notesSlide+xml"/>
  <Override PartName="/ppt/media/image6.jpeg" ContentType="image/jpeg"/>
  <Override PartName="/ppt/notesSlides/notesSlide9.xml" ContentType="application/vnd.openxmlformats-officedocument.presentationml.notesSlide+xml"/>
  <Override PartName="/ppt/media/image7.jpeg" ContentType="image/jpeg"/>
  <Override PartName="/ppt/notesSlides/notesSlide10.xml" ContentType="application/vnd.openxmlformats-officedocument.presentationml.notesSlide+xml"/>
  <Override PartName="/ppt/media/image8.jpeg" ContentType="image/jpeg"/>
  <Override PartName="/ppt/notesSlides/notesSlide11.xml" ContentType="application/vnd.openxmlformats-officedocument.presentationml.notesSlide+xml"/>
  <Override PartName="/ppt/media/image9.jpeg" ContentType="image/jpeg"/>
  <Override PartName="/ppt/notesSlides/notesSlide12.xml" ContentType="application/vnd.openxmlformats-officedocument.presentationml.notesSlide+xml"/>
  <Override PartName="/ppt/media/image10.jpeg" ContentType="image/jpeg"/>
  <Override PartName="/ppt/notesSlides/notesSlide13.xml" ContentType="application/vnd.openxmlformats-officedocument.presentationml.notesSlide+xml"/>
  <Override PartName="/ppt/media/image11.jpeg" ContentType="image/jpeg"/>
  <Override PartName="/ppt/notesSlides/notesSlide14.xml" ContentType="application/vnd.openxmlformats-officedocument.presentationml.notesSlide+xml"/>
  <Override PartName="/ppt/media/image12.jpeg" ContentType="image/jpeg"/>
  <Override PartName="/ppt/notesSlides/notesSlide15.xml" ContentType="application/vnd.openxmlformats-officedocument.presentationml.notesSlide+xml"/>
  <Override PartName="/ppt/media/image13.jpeg" ContentType="image/jpeg"/>
  <Override PartName="/ppt/notesSlides/notesSlide16.xml" ContentType="application/vnd.openxmlformats-officedocument.presentationml.notesSlide+xml"/>
  <Override PartName="/ppt/media/image14.jpeg" ContentType="image/jpeg"/>
  <Override PartName="/ppt/notesSlides/notesSlide17.xml" ContentType="application/vnd.openxmlformats-officedocument.presentationml.notesSlide+xml"/>
  <Override PartName="/ppt/media/image15.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6.jpeg" ContentType="image/jpeg"/>
  <Override PartName="/ppt/notesSlides/notesSlide20.xml" ContentType="application/vnd.openxmlformats-officedocument.presentationml.notesSlide+xml"/>
  <Override PartName="/ppt/media/image17.jpeg" ContentType="image/jpeg"/>
  <Override PartName="/ppt/notesSlides/notesSlide21.xml" ContentType="application/vnd.openxmlformats-officedocument.presentationml.notesSlide+xml"/>
  <Override PartName="/ppt/media/image18.jpeg" ContentType="image/jpeg"/>
  <Override PartName="/ppt/notesSlides/notesSlide22.xml" ContentType="application/vnd.openxmlformats-officedocument.presentationml.notesSlide+xml"/>
  <Override PartName="/ppt/media/image19.jpeg" ContentType="image/jpeg"/>
  <Override PartName="/ppt/notesSlides/notesSlide23.xml" ContentType="application/vnd.openxmlformats-officedocument.presentationml.notesSlide+xml"/>
  <Override PartName="/ppt/media/image20.jpeg" ContentType="image/jpeg"/>
  <Override PartName="/ppt/notesSlides/notesSlide24.xml" ContentType="application/vnd.openxmlformats-officedocument.presentationml.notesSlide+xml"/>
  <Override PartName="/ppt/media/image21.jpeg" ContentType="image/jpeg"/>
  <Override PartName="/ppt/notesSlides/notesSlide25.xml" ContentType="application/vnd.openxmlformats-officedocument.presentationml.notesSlide+xml"/>
  <Override PartName="/ppt/media/image22.jpeg" ContentType="image/jpeg"/>
  <Override PartName="/ppt/notesSlides/notesSlide26.xml" ContentType="application/vnd.openxmlformats-officedocument.presentationml.notesSlide+xml"/>
  <Override PartName="/ppt/media/image23.jpeg" ContentType="image/jpeg"/>
  <Override PartName="/ppt/notesSlides/notesSlide27.xml" ContentType="application/vnd.openxmlformats-officedocument.presentationml.notesSlide+xml"/>
  <Override PartName="/ppt/media/image24.jpeg" ContentType="image/jpeg"/>
  <Override PartName="/ppt/notesSlides/notesSlide28.xml" ContentType="application/vnd.openxmlformats-officedocument.presentationml.notesSlide+xml"/>
  <Override PartName="/ppt/media/image25.jpeg" ContentType="image/jpeg"/>
  <Override PartName="/ppt/notesSlides/notesSlide29.xml" ContentType="application/vnd.openxmlformats-officedocument.presentationml.notesSlide+xml"/>
  <Override PartName="/ppt/media/image26.jpeg" ContentType="image/jpeg"/>
  <Override PartName="/ppt/notesSlides/notesSlide30.xml" ContentType="application/vnd.openxmlformats-officedocument.presentationml.notesSlide+xml"/>
  <Override PartName="/ppt/media/image27.jpe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28.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Chapter 49 Opening Roadmap.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45.7 Research Suggests the Tracheal System Is Ventilated during Movement.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45.8 Tracheae Are Dilated and Compressed during Ventilation.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45.9 Atmospheric Oxygen Levels Peaked during the</a:t>
            </a:r>
            <a:r>
              <a:rPr>
                <a:latin typeface="Tahoma"/>
                <a:ea typeface="Tahoma"/>
                <a:cs typeface="Tahoma"/>
                <a:sym typeface="Tahoma"/>
              </a:rPr>
              <a:t> </a:t>
            </a:r>
            <a:r>
              <a:t>Paleozoic Era.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9" name="Shape 539"/>
          <p:cNvSpPr/>
          <p:nvPr>
            <p:ph type="sldImg"/>
          </p:nvPr>
        </p:nvSpPr>
        <p:spPr>
          <a:prstGeom prst="rect">
            <a:avLst/>
          </a:prstGeom>
        </p:spPr>
        <p:txBody>
          <a:bodyPr/>
          <a:lstStyle/>
          <a:p>
            <a:pPr/>
          </a:p>
        </p:txBody>
      </p:sp>
      <p:sp>
        <p:nvSpPr>
          <p:cNvPr id="540" name="Shape 540"/>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45.10 Lungs Offer a Thin Membrane with a Large Surface Area for Gas Exchange </a:t>
            </a:r>
            <a:r>
              <a:rPr>
                <a:latin typeface="Tahoma"/>
                <a:ea typeface="Tahoma"/>
                <a:cs typeface="Tahoma"/>
                <a:sym typeface="Tahoma"/>
              </a:rPr>
              <a:t>between Air and Blood.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Shape 569"/>
          <p:cNvSpPr/>
          <p:nvPr>
            <p:ph type="sldImg"/>
          </p:nvPr>
        </p:nvSpPr>
        <p:spPr>
          <a:prstGeom prst="rect">
            <a:avLst/>
          </a:prstGeom>
        </p:spPr>
        <p:txBody>
          <a:bodyPr/>
          <a:lstStyle/>
          <a:p>
            <a:pPr/>
          </a:p>
        </p:txBody>
      </p:sp>
      <p:sp>
        <p:nvSpPr>
          <p:cNvPr id="570" name="Shape 570"/>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45.11 Changes in the Volume of the Chest Cavity Drive Negative Pressure Ventilation.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45.12 Air Flows in One Direction through the Bird Lung, Maximizing Gas Exchange.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45.13 Hemoglobin Transports Oxygen to Tissues.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1" name="Shape 671"/>
          <p:cNvSpPr/>
          <p:nvPr>
            <p:ph type="sldImg"/>
          </p:nvPr>
        </p:nvSpPr>
        <p:spPr>
          <a:prstGeom prst="rect">
            <a:avLst/>
          </a:prstGeom>
        </p:spPr>
        <p:txBody>
          <a:bodyPr/>
          <a:lstStyle/>
          <a:p>
            <a:pPr/>
          </a:p>
        </p:txBody>
      </p:sp>
      <p:sp>
        <p:nvSpPr>
          <p:cNvPr id="672" name="Shape 672"/>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45.14 The Oxygen–H</a:t>
            </a:r>
            <a:r>
              <a:t>e</a:t>
            </a:r>
            <a:r>
              <a:t>moglobin Equilibrium Curve Is Sigmoidal.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Shape 687"/>
          <p:cNvSpPr/>
          <p:nvPr>
            <p:ph type="sldImg"/>
          </p:nvPr>
        </p:nvSpPr>
        <p:spPr>
          <a:prstGeom prst="rect">
            <a:avLst/>
          </a:prstGeom>
        </p:spPr>
        <p:txBody>
          <a:bodyPr/>
          <a:lstStyle/>
          <a:p>
            <a:pPr/>
          </a:p>
        </p:txBody>
      </p:sp>
      <p:sp>
        <p:nvSpPr>
          <p:cNvPr id="688" name="Shape 688"/>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45.14 The Oxygen–H</a:t>
            </a:r>
            <a:r>
              <a:t>e</a:t>
            </a:r>
            <a:r>
              <a:t>moglobin Equilibrium Curve Is Sigmoidal.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 name="Shape 714"/>
          <p:cNvSpPr/>
          <p:nvPr>
            <p:ph type="sldImg"/>
          </p:nvPr>
        </p:nvSpPr>
        <p:spPr>
          <a:prstGeom prst="rect">
            <a:avLst/>
          </a:prstGeom>
        </p:spPr>
        <p:txBody>
          <a:bodyPr/>
          <a:lstStyle/>
          <a:p>
            <a:pPr/>
          </a:p>
        </p:txBody>
      </p:sp>
      <p:sp>
        <p:nvSpPr>
          <p:cNvPr id="715" name="Shape 715"/>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45.15 Cooperative Binding of O</a:t>
            </a:r>
            <a:r>
              <a:rPr baseline="-25000"/>
              <a:t>2</a:t>
            </a:r>
            <a:r>
              <a:t> by Hemoglobin Results in Greater O</a:t>
            </a:r>
            <a:r>
              <a:rPr baseline="-25000"/>
              <a:t>2</a:t>
            </a:r>
            <a:r>
              <a:t> Delivery than Noncooperative Binding.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45.1 Gas Exchange Involves Ventilation, Circulation, and Respiration.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4" name="Shape 724"/>
          <p:cNvSpPr/>
          <p:nvPr>
            <p:ph type="sldImg"/>
          </p:nvPr>
        </p:nvSpPr>
        <p:spPr>
          <a:prstGeom prst="rect">
            <a:avLst/>
          </a:prstGeom>
        </p:spPr>
        <p:txBody>
          <a:bodyPr/>
          <a:lstStyle/>
          <a:p>
            <a:pPr/>
          </a:p>
        </p:txBody>
      </p:sp>
      <p:sp>
        <p:nvSpPr>
          <p:cNvPr id="725" name="Shape 725"/>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45.16 The Bohr Shift Makes Hemoglobin More Likely to Release Oxygen to Tissues with Low pH.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9" name="Shape 739"/>
          <p:cNvSpPr/>
          <p:nvPr>
            <p:ph type="sldImg"/>
          </p:nvPr>
        </p:nvSpPr>
        <p:spPr>
          <a:prstGeom prst="rect">
            <a:avLst/>
          </a:prstGeom>
        </p:spPr>
        <p:txBody>
          <a:bodyPr/>
          <a:lstStyle/>
          <a:p>
            <a:pPr/>
          </a:p>
        </p:txBody>
      </p:sp>
      <p:sp>
        <p:nvSpPr>
          <p:cNvPr id="740" name="Shape 740"/>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45.17 Fetal Hemoglobin Binds Oxygen More Tightly than Maternal Hemoglobin.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0" name="Shape 760"/>
          <p:cNvSpPr/>
          <p:nvPr>
            <p:ph type="sldImg"/>
          </p:nvPr>
        </p:nvSpPr>
        <p:spPr>
          <a:prstGeom prst="rect">
            <a:avLst/>
          </a:prstGeom>
        </p:spPr>
        <p:txBody>
          <a:bodyPr/>
          <a:lstStyle/>
          <a:p>
            <a:pPr/>
          </a:p>
        </p:txBody>
      </p:sp>
      <p:sp>
        <p:nvSpPr>
          <p:cNvPr id="761" name="Shape 761"/>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45.18 Carbonic Anhydrase Is Key to CO</a:t>
            </a:r>
            <a:r>
              <a:rPr baseline="-25000"/>
              <a:t>2</a:t>
            </a:r>
            <a:r>
              <a:t> Transport in Blood.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0" name="Shape 810"/>
          <p:cNvSpPr/>
          <p:nvPr>
            <p:ph type="sldImg"/>
          </p:nvPr>
        </p:nvSpPr>
        <p:spPr>
          <a:prstGeom prst="rect">
            <a:avLst/>
          </a:prstGeom>
        </p:spPr>
        <p:txBody>
          <a:bodyPr/>
          <a:lstStyle/>
          <a:p>
            <a:pPr/>
          </a:p>
        </p:txBody>
      </p:sp>
      <p:sp>
        <p:nvSpPr>
          <p:cNvPr id="811" name="Shape 81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45.19 Clams Have Open Circulatory Systems.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7" name="Shape 887"/>
          <p:cNvSpPr/>
          <p:nvPr>
            <p:ph type="sldImg"/>
          </p:nvPr>
        </p:nvSpPr>
        <p:spPr>
          <a:prstGeom prst="rect">
            <a:avLst/>
          </a:prstGeom>
        </p:spPr>
        <p:txBody>
          <a:bodyPr/>
          <a:lstStyle/>
          <a:p>
            <a:pPr/>
          </a:p>
        </p:txBody>
      </p:sp>
      <p:sp>
        <p:nvSpPr>
          <p:cNvPr id="888" name="Shape 88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45.20 The Structures of Capillaries, Veins, and Arteries Reflect Their Different Functions.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7" name="Shape 917"/>
          <p:cNvSpPr/>
          <p:nvPr>
            <p:ph type="sldImg"/>
          </p:nvPr>
        </p:nvSpPr>
        <p:spPr>
          <a:prstGeom prst="rect">
            <a:avLst/>
          </a:prstGeom>
        </p:spPr>
        <p:txBody>
          <a:bodyPr/>
          <a:lstStyle/>
          <a:p>
            <a:pPr/>
          </a:p>
        </p:txBody>
      </p:sp>
      <p:sp>
        <p:nvSpPr>
          <p:cNvPr id="918" name="Shape 91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45.21 Pressure Differences in Capillaries Create Interstitial Fluid and Lymph.</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0" name="Shape 970"/>
          <p:cNvSpPr/>
          <p:nvPr>
            <p:ph type="sldImg"/>
          </p:nvPr>
        </p:nvSpPr>
        <p:spPr>
          <a:prstGeom prst="rect">
            <a:avLst/>
          </a:prstGeom>
        </p:spPr>
        <p:txBody>
          <a:bodyPr/>
          <a:lstStyle/>
          <a:p>
            <a:pPr/>
          </a:p>
        </p:txBody>
      </p:sp>
      <p:sp>
        <p:nvSpPr>
          <p:cNvPr id="971" name="Shape 97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45.22 As Vertebrate Circulatory Systems Evolved, the Number of Atria and Ventricles Increased.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8" name="Shape 1028"/>
          <p:cNvSpPr/>
          <p:nvPr>
            <p:ph type="sldImg"/>
          </p:nvPr>
        </p:nvSpPr>
        <p:spPr>
          <a:prstGeom prst="rect">
            <a:avLst/>
          </a:prstGeom>
        </p:spPr>
        <p:txBody>
          <a:bodyPr/>
          <a:lstStyle/>
          <a:p>
            <a:pPr/>
          </a:p>
        </p:txBody>
      </p:sp>
      <p:sp>
        <p:nvSpPr>
          <p:cNvPr id="1029" name="Shape 102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45.23 The Human Heart Maintains Separation of Oxygenated and Deoxygenated Blood.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6" name="Shape 1076"/>
          <p:cNvSpPr/>
          <p:nvPr>
            <p:ph type="sldImg"/>
          </p:nvPr>
        </p:nvSpPr>
        <p:spPr>
          <a:prstGeom prst="rect">
            <a:avLst/>
          </a:prstGeom>
        </p:spPr>
        <p:txBody>
          <a:bodyPr/>
          <a:lstStyle/>
          <a:p>
            <a:pPr/>
          </a:p>
        </p:txBody>
      </p:sp>
      <p:sp>
        <p:nvSpPr>
          <p:cNvPr id="1077" name="Shape 107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45.24 Partial Pressures of Gases Vary throughout the Human Circulatory System.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0" name="Shape 1100"/>
          <p:cNvSpPr/>
          <p:nvPr>
            <p:ph type="sldImg"/>
          </p:nvPr>
        </p:nvSpPr>
        <p:spPr>
          <a:prstGeom prst="rect">
            <a:avLst/>
          </a:prstGeom>
        </p:spPr>
        <p:txBody>
          <a:bodyPr/>
          <a:lstStyle/>
          <a:p>
            <a:pPr/>
          </a:p>
        </p:txBody>
      </p:sp>
      <p:sp>
        <p:nvSpPr>
          <p:cNvPr id="1101" name="Shape 110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45.25 Sequential Electrical Activation Leads to Coordinated Contraction of the Heart.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 Oxygen Makes Up 21 Percent of the Atmosphere, but Its Partial Pressure Depends on Altitude.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7" name="Shape 1137"/>
          <p:cNvSpPr/>
          <p:nvPr>
            <p:ph type="sldImg"/>
          </p:nvPr>
        </p:nvSpPr>
        <p:spPr>
          <a:prstGeom prst="rect">
            <a:avLst/>
          </a:prstGeom>
        </p:spPr>
        <p:txBody>
          <a:bodyPr/>
          <a:lstStyle/>
          <a:p>
            <a:pPr/>
          </a:p>
        </p:txBody>
      </p:sp>
      <p:sp>
        <p:nvSpPr>
          <p:cNvPr id="1138" name="Shape 113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45.26 Blood Pressure Changes during the Cardiac Cycle.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4" name="Shape 1174"/>
          <p:cNvSpPr/>
          <p:nvPr>
            <p:ph type="sldImg"/>
          </p:nvPr>
        </p:nvSpPr>
        <p:spPr>
          <a:prstGeom prst="rect">
            <a:avLst/>
          </a:prstGeom>
        </p:spPr>
        <p:txBody>
          <a:bodyPr/>
          <a:lstStyle/>
          <a:p>
            <a:pPr/>
          </a:p>
        </p:txBody>
      </p:sp>
      <p:sp>
        <p:nvSpPr>
          <p:cNvPr id="1175" name="Shape 1175"/>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45.25 Sequential Electrical Activation Leads to Coordinated Contraction of the Heart.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1" name="Shape 1211"/>
          <p:cNvSpPr/>
          <p:nvPr>
            <p:ph type="sldImg"/>
          </p:nvPr>
        </p:nvSpPr>
        <p:spPr>
          <a:prstGeom prst="rect">
            <a:avLst/>
          </a:prstGeom>
        </p:spPr>
        <p:txBody>
          <a:bodyPr/>
          <a:lstStyle/>
          <a:p>
            <a:pPr/>
          </a:p>
        </p:txBody>
      </p:sp>
      <p:sp>
        <p:nvSpPr>
          <p:cNvPr id="1212" name="Shape 121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45.26 Blood Pressure Changes during the Cardiac Cycle.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5" name="Shape 1245"/>
          <p:cNvSpPr/>
          <p:nvPr>
            <p:ph type="sldImg"/>
          </p:nvPr>
        </p:nvSpPr>
        <p:spPr>
          <a:prstGeom prst="rect">
            <a:avLst/>
          </a:prstGeom>
        </p:spPr>
        <p:txBody>
          <a:bodyPr/>
          <a:lstStyle/>
          <a:p>
            <a:pPr/>
          </a:p>
        </p:txBody>
      </p:sp>
      <p:sp>
        <p:nvSpPr>
          <p:cNvPr id="1246" name="Shape 124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45.27 Blood Pressure Drops Dramatically in the Circulatory System.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45.2 Oxygen Makes Up 21 Percent of the Atmosphere, but Its Partial Pressure Depends on Altitude.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45.3 Fick</a:t>
            </a:r>
            <a:r>
              <a:t>’s </a:t>
            </a:r>
            <a:r>
              <a:t>Law Describes the Rate of Diffusion.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45.3 Fick</a:t>
            </a:r>
            <a:r>
              <a:t>’s </a:t>
            </a:r>
            <a:r>
              <a:t>Law Describes the Rate of Diffusion.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45.4 Gills Can Be External or Internal.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45.5 Fish Gills Are a Countercurrent Exchange System.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45.6 Countercurrent Exchange Is Much More Efficient than Concurrent Exchange.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Shape 117"/>
          <p:cNvSpPr/>
          <p:nvPr/>
        </p:nvSpPr>
        <p:spPr>
          <a:xfrm>
            <a:off x="38382" y="9460089"/>
            <a:ext cx="4118187" cy="30286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1200">
                <a:latin typeface="Arial"/>
                <a:ea typeface="Arial"/>
                <a:cs typeface="Arial"/>
                <a:sym typeface="Arial"/>
              </a:defRPr>
            </a:lvl1pPr>
          </a:lstStyle>
          <a:p>
            <a:pPr/>
            <a:r>
              <a:t>© 2014 Pearson Education, Inc.</a:t>
            </a:r>
          </a:p>
        </p:txBody>
      </p:sp>
      <p:sp>
        <p:nvSpPr>
          <p:cNvPr id="118" name="Shape 118"/>
          <p:cNvSpPr/>
          <p:nvPr>
            <p:ph type="sldNum" sz="quarter" idx="2"/>
          </p:nvPr>
        </p:nvSpPr>
        <p:spPr>
          <a:xfrm>
            <a:off x="6285653" y="8779792"/>
            <a:ext cx="3034455"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5" name="Shape 125"/>
          <p:cNvSpPr/>
          <p:nvPr/>
        </p:nvSpPr>
        <p:spPr>
          <a:xfrm>
            <a:off x="-1" y="9429891"/>
            <a:ext cx="978521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650240">
              <a:spcBef>
                <a:spcPts val="700"/>
              </a:spcBef>
              <a:defRPr sz="1200">
                <a:latin typeface="Tahoma"/>
                <a:ea typeface="Tahoma"/>
                <a:cs typeface="Tahoma"/>
                <a:sym typeface="Tahoma"/>
              </a:defRPr>
            </a:lvl1pPr>
          </a:lstStyle>
          <a:p>
            <a:pPr/>
            <a:r>
              <a:t>     © 2014 Pearson Education, Inc.</a:t>
            </a:r>
          </a:p>
        </p:txBody>
      </p:sp>
      <p:sp>
        <p:nvSpPr>
          <p:cNvPr id="126" name="Shape 126"/>
          <p:cNvSpPr/>
          <p:nvPr>
            <p:ph type="sldNum" sz="quarter" idx="2"/>
          </p:nvPr>
        </p:nvSpPr>
        <p:spPr>
          <a:xfrm>
            <a:off x="6285653" y="8779792"/>
            <a:ext cx="3034455"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3.jpeg"/></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eart_anatomy.html" TargetMode="External"/><Relationship Id="rId3" Type="http://schemas.openxmlformats.org/officeDocument/2006/relationships/image" Target="../media/image15.png"/></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4.jpeg"/></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6.jpeg"/></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Cardiac_cycle.html" TargetMode="External"/><Relationship Id="rId3" Type="http://schemas.openxmlformats.org/officeDocument/2006/relationships/image" Target="../media/image15.pn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7.jpeg"/></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TheHumanHeart.html" TargetMode="External"/><Relationship Id="rId3" Type="http://schemas.openxmlformats.org/officeDocument/2006/relationships/image" Target="../media/image15.pn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6.jpeg"/></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Electrical_coord_cardiac.html" TargetMode="External"/><Relationship Id="rId3" Type="http://schemas.openxmlformats.org/officeDocument/2006/relationships/image" Target="../media/image15.png"/></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7.jpeg"/></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8.jpeg"/><Relationship Id="rId4" Type="http://schemas.openxmlformats.org/officeDocument/2006/relationships/image" Target="../media/image1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jpeg"/><Relationship Id="rId4" Type="http://schemas.openxmlformats.org/officeDocument/2006/relationships/image" Target="../media/image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jpeg"/><Relationship Id="rId4" Type="http://schemas.openxmlformats.org/officeDocument/2006/relationships/image" Target="../media/image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jpe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eg"/><Relationship Id="rId4" Type="http://schemas.openxmlformats.org/officeDocument/2006/relationships/image" Target="../media/image3.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4.jpeg"/><Relationship Id="rId4" Type="http://schemas.openxmlformats.org/officeDocument/2006/relationships/image" Target="../media/image11.png"/><Relationship Id="rId5" Type="http://schemas.openxmlformats.org/officeDocument/2006/relationships/image" Target="../media/image12.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jpeg"/><Relationship Id="rId4" Type="http://schemas.openxmlformats.org/officeDocument/2006/relationships/image" Target="../media/image1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7.jpe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8.jpe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9.jpe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GasExchangeInTheLungs.html" TargetMode="External"/><Relationship Id="rId3" Type="http://schemas.openxmlformats.org/officeDocument/2006/relationships/image" Target="../media/image15.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jpe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1.jpe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2.jpeg"/><Relationship Id="rId4" Type="http://schemas.openxmlformats.org/officeDocument/2006/relationships/image" Target="../media/image16.png"/><Relationship Id="rId5" Type="http://schemas.openxmlformats.org/officeDocument/2006/relationships/image" Target="../media/image17.pn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ctrTitle"/>
          </p:nvPr>
        </p:nvSpPr>
        <p:spPr>
          <a:prstGeom prst="rect">
            <a:avLst/>
          </a:prstGeom>
        </p:spPr>
        <p:txBody>
          <a:bodyPr/>
          <a:lstStyle/>
          <a:p>
            <a:pPr/>
            <a:r>
              <a:t>FISH270</a:t>
            </a:r>
          </a:p>
        </p:txBody>
      </p:sp>
      <p:sp>
        <p:nvSpPr>
          <p:cNvPr id="136" name="Shape 136"/>
          <p:cNvSpPr/>
          <p:nvPr>
            <p:ph type="subTitle" sz="quarter" idx="1"/>
          </p:nvPr>
        </p:nvSpPr>
        <p:spPr>
          <a:prstGeom prst="rect">
            <a:avLst/>
          </a:prstGeom>
        </p:spPr>
        <p:txBody>
          <a:bodyPr/>
          <a:lstStyle/>
          <a:p>
            <a:pPr/>
            <a:r>
              <a:t>Lec9</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2" name="45_02_oxygen_U.jpg"/>
          <p:cNvPicPr>
            <a:picLocks noChangeAspect="1"/>
          </p:cNvPicPr>
          <p:nvPr/>
        </p:nvPicPr>
        <p:blipFill>
          <a:blip r:embed="rId3">
            <a:extLst/>
          </a:blip>
          <a:srcRect l="0" t="0" r="0" b="3829"/>
          <a:stretch>
            <a:fillRect/>
          </a:stretch>
        </p:blipFill>
        <p:spPr>
          <a:xfrm>
            <a:off x="1824284" y="1957493"/>
            <a:ext cx="9356232" cy="5612836"/>
          </a:xfrm>
          <a:prstGeom prst="rect">
            <a:avLst/>
          </a:prstGeom>
          <a:ln w="12700">
            <a:miter lim="400000"/>
          </a:ln>
        </p:spPr>
      </p:pic>
      <p:sp>
        <p:nvSpPr>
          <p:cNvPr id="203" name="Shape 203"/>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a:t>
            </a:r>
          </a:p>
        </p:txBody>
      </p:sp>
      <p:sp>
        <p:nvSpPr>
          <p:cNvPr id="204" name="Shape 204"/>
          <p:cNvSpPr/>
          <p:nvPr/>
        </p:nvSpPr>
        <p:spPr>
          <a:xfrm rot="16200000">
            <a:off x="918603" y="4645347"/>
            <a:ext cx="2205063"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latin typeface="Arial Black"/>
                <a:ea typeface="Arial Black"/>
                <a:cs typeface="Arial Black"/>
                <a:sym typeface="Arial Black"/>
              </a:defRPr>
            </a:lvl1pPr>
          </a:lstStyle>
          <a:p>
            <a:pPr/>
            <a:r>
              <a:t>Elevation (km)</a:t>
            </a:r>
          </a:p>
        </p:txBody>
      </p:sp>
      <p:sp>
        <p:nvSpPr>
          <p:cNvPr id="205" name="Shape 205"/>
          <p:cNvSpPr/>
          <p:nvPr/>
        </p:nvSpPr>
        <p:spPr>
          <a:xfrm>
            <a:off x="5585742" y="2271324"/>
            <a:ext cx="1503425"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Mt. Everest</a:t>
            </a:r>
          </a:p>
        </p:txBody>
      </p:sp>
      <p:sp>
        <p:nvSpPr>
          <p:cNvPr id="206" name="Shape 206"/>
          <p:cNvSpPr/>
          <p:nvPr/>
        </p:nvSpPr>
        <p:spPr>
          <a:xfrm rot="16200000">
            <a:off x="8621269" y="4700920"/>
            <a:ext cx="4771642"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latin typeface="Arial Black"/>
                <a:ea typeface="Arial Black"/>
                <a:cs typeface="Arial Black"/>
                <a:sym typeface="Arial Black"/>
              </a:defRPr>
            </a:lvl1pPr>
          </a:lstStyle>
          <a:p>
            <a:pPr/>
            <a:r>
              <a:t>Atmospheric pressure (mm Hg)</a:t>
            </a:r>
          </a:p>
        </p:txBody>
      </p:sp>
      <p:sp>
        <p:nvSpPr>
          <p:cNvPr id="207" name="Shape 207"/>
          <p:cNvSpPr/>
          <p:nvPr/>
        </p:nvSpPr>
        <p:spPr>
          <a:xfrm>
            <a:off x="5592515" y="2607733"/>
            <a:ext cx="2200330" cy="3823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a:t>
            </a:r>
            <a:r>
              <a:rPr i="1"/>
              <a:t>P</a:t>
            </a:r>
            <a:r>
              <a:rPr baseline="-9636"/>
              <a:t>O</a:t>
            </a:r>
            <a:r>
              <a:rPr baseline="-32249" sz="2000"/>
              <a:t>2</a:t>
            </a:r>
            <a:r>
              <a:t>= 53 mm Hg)</a:t>
            </a:r>
          </a:p>
        </p:txBody>
      </p:sp>
      <p:sp>
        <p:nvSpPr>
          <p:cNvPr id="208" name="Shape 208"/>
          <p:cNvSpPr/>
          <p:nvPr/>
        </p:nvSpPr>
        <p:spPr>
          <a:xfrm>
            <a:off x="4508782" y="4678115"/>
            <a:ext cx="2200329" cy="3823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a:t>
            </a:r>
            <a:r>
              <a:rPr i="1"/>
              <a:t>P</a:t>
            </a:r>
            <a:r>
              <a:rPr baseline="-9636"/>
              <a:t>O</a:t>
            </a:r>
            <a:r>
              <a:rPr baseline="-32249" sz="2000"/>
              <a:t>2</a:t>
            </a:r>
            <a:r>
              <a:t>= 95 mm Hg)</a:t>
            </a:r>
          </a:p>
        </p:txBody>
      </p:sp>
      <p:sp>
        <p:nvSpPr>
          <p:cNvPr id="209" name="Shape 209"/>
          <p:cNvSpPr/>
          <p:nvPr/>
        </p:nvSpPr>
        <p:spPr>
          <a:xfrm>
            <a:off x="2734168" y="6515946"/>
            <a:ext cx="2355719" cy="3823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a:t>
            </a:r>
            <a:r>
              <a:rPr i="1"/>
              <a:t>P</a:t>
            </a:r>
            <a:r>
              <a:rPr baseline="-9636"/>
              <a:t>O</a:t>
            </a:r>
            <a:r>
              <a:rPr baseline="-32249" sz="2000"/>
              <a:t>2</a:t>
            </a:r>
            <a:r>
              <a:t>= 160 mm Hg)</a:t>
            </a:r>
          </a:p>
        </p:txBody>
      </p:sp>
      <p:sp>
        <p:nvSpPr>
          <p:cNvPr id="210" name="Shape 210"/>
          <p:cNvSpPr/>
          <p:nvPr/>
        </p:nvSpPr>
        <p:spPr>
          <a:xfrm>
            <a:off x="4497493" y="4346222"/>
            <a:ext cx="1762634"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Lake Titicaca</a:t>
            </a:r>
          </a:p>
        </p:txBody>
      </p:sp>
      <p:sp>
        <p:nvSpPr>
          <p:cNvPr id="211" name="Shape 211"/>
          <p:cNvSpPr/>
          <p:nvPr/>
        </p:nvSpPr>
        <p:spPr>
          <a:xfrm>
            <a:off x="2725137" y="6184053"/>
            <a:ext cx="1208882"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Sea level</a:t>
            </a:r>
          </a:p>
        </p:txBody>
      </p:sp>
      <p:sp>
        <p:nvSpPr>
          <p:cNvPr id="212" name="Shape 212"/>
          <p:cNvSpPr/>
          <p:nvPr/>
        </p:nvSpPr>
        <p:spPr>
          <a:xfrm>
            <a:off x="6100515" y="5703146"/>
            <a:ext cx="1859497" cy="6738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solidFill>
                  <a:srgbClr val="FFFFFF"/>
                </a:solidFill>
                <a:latin typeface="Arial"/>
                <a:ea typeface="Arial"/>
                <a:cs typeface="Arial"/>
                <a:sym typeface="Arial"/>
              </a:defRPr>
            </a:pPr>
            <a:r>
              <a:t>Proportion of</a:t>
            </a:r>
          </a:p>
          <a:p>
            <a:pPr algn="l" defTabSz="1300480">
              <a:lnSpc>
                <a:spcPct val="95000"/>
              </a:lnSpc>
              <a:defRPr b="1" sz="2200">
                <a:solidFill>
                  <a:srgbClr val="FFFFFF"/>
                </a:solidFill>
                <a:latin typeface="Arial"/>
                <a:ea typeface="Arial"/>
                <a:cs typeface="Arial"/>
                <a:sym typeface="Arial"/>
              </a:defRPr>
            </a:pPr>
            <a:r>
              <a:t>air that is O</a:t>
            </a:r>
            <a:r>
              <a:rPr baseline="-19818"/>
              <a:t>2</a:t>
            </a:r>
          </a:p>
        </p:txBody>
      </p:sp>
      <p:sp>
        <p:nvSpPr>
          <p:cNvPr id="213" name="Shape 213"/>
          <p:cNvSpPr/>
          <p:nvPr/>
        </p:nvSpPr>
        <p:spPr>
          <a:xfrm>
            <a:off x="6721404" y="6549813"/>
            <a:ext cx="2357860"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solidFill>
                  <a:srgbClr val="FFFFFF"/>
                </a:solidFill>
                <a:latin typeface="Arial"/>
                <a:ea typeface="Arial"/>
                <a:cs typeface="Arial"/>
                <a:sym typeface="Arial"/>
              </a:defRPr>
            </a:lvl1pPr>
          </a:lstStyle>
          <a:p>
            <a:pPr/>
            <a:r>
              <a:t>0.21 x 760 mm Hg</a:t>
            </a:r>
          </a:p>
        </p:txBody>
      </p:sp>
      <p:sp>
        <p:nvSpPr>
          <p:cNvPr id="214" name="Shape 214"/>
          <p:cNvSpPr/>
          <p:nvPr/>
        </p:nvSpPr>
        <p:spPr>
          <a:xfrm flipH="1">
            <a:off x="5224497" y="6728177"/>
            <a:ext cx="1417886" cy="1"/>
          </a:xfrm>
          <a:prstGeom prst="line">
            <a:avLst/>
          </a:prstGeom>
          <a:ln w="25400">
            <a:solidFill>
              <a:srgbClr val="FFFFFF"/>
            </a:solidFill>
            <a:tailEnd type="triangle"/>
          </a:ln>
        </p:spPr>
        <p:txBody>
          <a:bodyPr lIns="65023" tIns="65023" rIns="65023" bIns="65023"/>
          <a:lstStyle/>
          <a:p>
            <a:pPr algn="l" defTabSz="1300480">
              <a:defRPr sz="3400">
                <a:latin typeface="Arial"/>
                <a:ea typeface="Arial"/>
                <a:cs typeface="Arial"/>
                <a:sym typeface="Arial"/>
              </a:defRPr>
            </a:pPr>
          </a:p>
        </p:txBody>
      </p:sp>
      <p:sp>
        <p:nvSpPr>
          <p:cNvPr id="215" name="Shape 215"/>
          <p:cNvSpPr/>
          <p:nvPr/>
        </p:nvSpPr>
        <p:spPr>
          <a:xfrm rot="5400000">
            <a:off x="6874933" y="6170506"/>
            <a:ext cx="216747" cy="582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FFFFFF"/>
            </a:solidFill>
          </a:ln>
        </p:spPr>
        <p:txBody>
          <a:bodyPr lIns="65023" tIns="65023" rIns="65023" bIns="65023" anchor="ctr"/>
          <a:lstStyle/>
          <a:p>
            <a:pPr algn="l" defTabSz="1300480">
              <a:defRPr sz="3400">
                <a:latin typeface="Arial"/>
                <a:ea typeface="Arial"/>
                <a:cs typeface="Arial"/>
                <a:sym typeface="Arial"/>
              </a:defRPr>
            </a:pPr>
          </a:p>
        </p:txBody>
      </p:sp>
      <p:sp>
        <p:nvSpPr>
          <p:cNvPr id="216" name="Shape 216"/>
          <p:cNvSpPr/>
          <p:nvPr/>
        </p:nvSpPr>
        <p:spPr>
          <a:xfrm>
            <a:off x="9202702" y="6741724"/>
            <a:ext cx="681850" cy="5238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FFFFFF"/>
            </a:solidFill>
            <a:headEnd type="triangle"/>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8" name="Shape 928"/>
          <p:cNvSpPr/>
          <p:nvPr>
            <p:ph type="title" idx="4294967295"/>
          </p:nvPr>
        </p:nvSpPr>
        <p:spPr>
          <a:xfrm>
            <a:off x="76764" y="273191"/>
            <a:ext cx="12480996" cy="1169529"/>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More Complex Circulatory Systems</a:t>
            </a:r>
          </a:p>
        </p:txBody>
      </p:sp>
      <p:sp>
        <p:nvSpPr>
          <p:cNvPr id="929" name="Shape 929"/>
          <p:cNvSpPr/>
          <p:nvPr>
            <p:ph type="body" idx="4294967295"/>
          </p:nvPr>
        </p:nvSpPr>
        <p:spPr>
          <a:xfrm>
            <a:off x="205457" y="1819768"/>
            <a:ext cx="12480997" cy="746873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Fish have a two-chambered heart and single circulatory circuit to both gills and the rest of the body</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Circulation in land-dwelling vertebrates is much more affected by the force of gravity</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Land vertebrates evolved two separate pumping circuits: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The </a:t>
            </a:r>
            <a:r>
              <a:rPr b="1"/>
              <a:t>pulmonary</a:t>
            </a:r>
            <a:r>
              <a:t> </a:t>
            </a:r>
            <a:r>
              <a:rPr b="1"/>
              <a:t>circulation</a:t>
            </a:r>
            <a:r>
              <a:t> is a lower-pressure circuit to and from the lungs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The </a:t>
            </a:r>
            <a:r>
              <a:rPr b="1"/>
              <a:t>systemic</a:t>
            </a:r>
            <a:r>
              <a:t> </a:t>
            </a:r>
            <a:r>
              <a:rPr b="1"/>
              <a:t>circulation</a:t>
            </a:r>
            <a:r>
              <a:t> is a higher-pressure circuit to and from the rest of the body</a:t>
            </a:r>
          </a:p>
        </p:txBody>
      </p:sp>
      <p:sp>
        <p:nvSpPr>
          <p:cNvPr id="930" name="Shape 93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32" name="Shape 932"/>
          <p:cNvSpPr/>
          <p:nvPr>
            <p:ph type="title" idx="4294967295"/>
          </p:nvPr>
        </p:nvSpPr>
        <p:spPr>
          <a:xfrm>
            <a:off x="79022" y="277706"/>
            <a:ext cx="1267290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Circulatory Systems Have Become More Complex</a:t>
            </a:r>
          </a:p>
        </p:txBody>
      </p:sp>
      <p:sp>
        <p:nvSpPr>
          <p:cNvPr id="933" name="Shape 933"/>
          <p:cNvSpPr/>
          <p:nvPr>
            <p:ph type="body" idx="4294967295"/>
          </p:nvPr>
        </p:nvSpPr>
        <p:spPr>
          <a:xfrm>
            <a:off x="205457" y="1819768"/>
            <a:ext cx="12480997" cy="766741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pulmonary and systemic circulations are completely separated in the four-chambered hearts of birds and mammals, but are only partially separated in the three-chambered hearts of amphibians and the “five-chambered” hearts of turtles and lizards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Some animals have a </a:t>
            </a:r>
            <a:r>
              <a:rPr b="1"/>
              <a:t>bypass vessel </a:t>
            </a:r>
            <a:r>
              <a:t>running from the right ventricle directly into the systemic circulation</a:t>
            </a:r>
          </a:p>
          <a:p>
            <a:pPr lvl="1" marL="836246" indent="-404446" defTabSz="1300480">
              <a:spcBef>
                <a:spcPts val="800"/>
              </a:spcBef>
              <a:buClr>
                <a:srgbClr val="9D002D"/>
              </a:buClr>
              <a:buSzPct val="100000"/>
              <a:buChar char="–"/>
              <a:defRPr>
                <a:latin typeface="Arial"/>
                <a:ea typeface="Arial"/>
                <a:cs typeface="Arial"/>
                <a:sym typeface="Arial"/>
              </a:defRPr>
            </a:pPr>
            <a:r>
              <a:t>It shunts blood from the pulmonary to the systemic circulation when an animal is underwater, greatly reducing blood flow to the lungs when the animal is </a:t>
            </a:r>
            <a:br/>
            <a:r>
              <a:t>not breathing</a:t>
            </a:r>
          </a:p>
        </p:txBody>
      </p:sp>
      <p:sp>
        <p:nvSpPr>
          <p:cNvPr id="934" name="Shape 93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36" name="45_22_circ_sys_phylogeny_U.jpg"/>
          <p:cNvPicPr>
            <a:picLocks noChangeAspect="1"/>
          </p:cNvPicPr>
          <p:nvPr/>
        </p:nvPicPr>
        <p:blipFill>
          <a:blip r:embed="rId3">
            <a:extLst/>
          </a:blip>
          <a:srcRect l="0" t="0" r="0" b="3117"/>
          <a:stretch>
            <a:fillRect/>
          </a:stretch>
        </p:blipFill>
        <p:spPr>
          <a:xfrm>
            <a:off x="422204" y="1472071"/>
            <a:ext cx="12158135" cy="6594969"/>
          </a:xfrm>
          <a:prstGeom prst="rect">
            <a:avLst/>
          </a:prstGeom>
          <a:ln w="12700">
            <a:miter lim="400000"/>
          </a:ln>
        </p:spPr>
      </p:pic>
      <p:sp>
        <p:nvSpPr>
          <p:cNvPr id="937" name="Shape 937"/>
          <p:cNvSpPr/>
          <p:nvPr/>
        </p:nvSpPr>
        <p:spPr>
          <a:xfrm>
            <a:off x="487679" y="4743591"/>
            <a:ext cx="1878473" cy="458329"/>
          </a:xfrm>
          <a:prstGeom prst="rect">
            <a:avLst/>
          </a:prstGeom>
          <a:solidFill>
            <a:srgbClr val="EEEEE4"/>
          </a:solidFill>
          <a:ln w="25400">
            <a:solidFill>
              <a:srgbClr val="EEEEE4"/>
            </a:solidFill>
          </a:ln>
        </p:spPr>
        <p:txBody>
          <a:bodyPr lIns="65023" tIns="65023" rIns="65023" bIns="65023" anchor="ctr"/>
          <a:lstStyle/>
          <a:p>
            <a:pPr algn="l" defTabSz="1300480">
              <a:defRPr sz="3400">
                <a:latin typeface="Arial"/>
                <a:ea typeface="Arial"/>
                <a:cs typeface="Arial"/>
                <a:sym typeface="Arial"/>
              </a:defRPr>
            </a:pPr>
          </a:p>
        </p:txBody>
      </p:sp>
      <p:sp>
        <p:nvSpPr>
          <p:cNvPr id="938" name="Shape 938"/>
          <p:cNvSpPr/>
          <p:nvPr/>
        </p:nvSpPr>
        <p:spPr>
          <a:xfrm>
            <a:off x="2510648" y="4750364"/>
            <a:ext cx="1878473" cy="458330"/>
          </a:xfrm>
          <a:prstGeom prst="rect">
            <a:avLst/>
          </a:prstGeom>
          <a:solidFill>
            <a:srgbClr val="FEECD6"/>
          </a:solidFill>
          <a:ln w="25400">
            <a:solidFill>
              <a:srgbClr val="FEECD6"/>
            </a:solidFill>
          </a:ln>
        </p:spPr>
        <p:txBody>
          <a:bodyPr lIns="65023" tIns="65023" rIns="65023" bIns="65023" anchor="ctr"/>
          <a:lstStyle/>
          <a:p>
            <a:pPr algn="l" defTabSz="1300480">
              <a:defRPr sz="3400">
                <a:latin typeface="Arial"/>
                <a:ea typeface="Arial"/>
                <a:cs typeface="Arial"/>
                <a:sym typeface="Arial"/>
              </a:defRPr>
            </a:pPr>
          </a:p>
        </p:txBody>
      </p:sp>
      <p:sp>
        <p:nvSpPr>
          <p:cNvPr id="939" name="Shape 939"/>
          <p:cNvSpPr/>
          <p:nvPr/>
        </p:nvSpPr>
        <p:spPr>
          <a:xfrm>
            <a:off x="4533617" y="4750364"/>
            <a:ext cx="1892019" cy="458330"/>
          </a:xfrm>
          <a:prstGeom prst="rect">
            <a:avLst/>
          </a:prstGeom>
          <a:solidFill>
            <a:srgbClr val="FEE7DF"/>
          </a:solidFill>
          <a:ln w="25400">
            <a:solidFill>
              <a:srgbClr val="FEE7DF"/>
            </a:solidFill>
          </a:ln>
        </p:spPr>
        <p:txBody>
          <a:bodyPr lIns="65023" tIns="65023" rIns="65023" bIns="65023" anchor="ctr"/>
          <a:lstStyle/>
          <a:p>
            <a:pPr algn="l" defTabSz="1300480">
              <a:defRPr sz="3400">
                <a:latin typeface="Arial"/>
                <a:ea typeface="Arial"/>
                <a:cs typeface="Arial"/>
                <a:sym typeface="Arial"/>
              </a:defRPr>
            </a:pPr>
          </a:p>
        </p:txBody>
      </p:sp>
      <p:sp>
        <p:nvSpPr>
          <p:cNvPr id="940" name="Shape 940"/>
          <p:cNvSpPr/>
          <p:nvPr/>
        </p:nvSpPr>
        <p:spPr>
          <a:xfrm>
            <a:off x="6579164" y="4752622"/>
            <a:ext cx="1878472" cy="458330"/>
          </a:xfrm>
          <a:prstGeom prst="rect">
            <a:avLst/>
          </a:prstGeom>
          <a:solidFill>
            <a:srgbClr val="FEE7DF"/>
          </a:solidFill>
          <a:ln w="25400">
            <a:solidFill>
              <a:srgbClr val="FEE7DF"/>
            </a:solidFill>
          </a:ln>
        </p:spPr>
        <p:txBody>
          <a:bodyPr lIns="65023" tIns="65023" rIns="65023" bIns="65023" anchor="ctr"/>
          <a:lstStyle/>
          <a:p>
            <a:pPr algn="l" defTabSz="1300480">
              <a:defRPr sz="3400">
                <a:latin typeface="Arial"/>
                <a:ea typeface="Arial"/>
                <a:cs typeface="Arial"/>
                <a:sym typeface="Arial"/>
              </a:defRPr>
            </a:pPr>
          </a:p>
        </p:txBody>
      </p:sp>
      <p:sp>
        <p:nvSpPr>
          <p:cNvPr id="941" name="Shape 941"/>
          <p:cNvSpPr/>
          <p:nvPr/>
        </p:nvSpPr>
        <p:spPr>
          <a:xfrm>
            <a:off x="8608907" y="4745849"/>
            <a:ext cx="1878472" cy="458329"/>
          </a:xfrm>
          <a:prstGeom prst="rect">
            <a:avLst/>
          </a:prstGeom>
          <a:solidFill>
            <a:srgbClr val="FEE7DF"/>
          </a:solidFill>
          <a:ln w="25400">
            <a:solidFill>
              <a:srgbClr val="FEE7DF"/>
            </a:solidFill>
          </a:ln>
        </p:spPr>
        <p:txBody>
          <a:bodyPr lIns="65023" tIns="65023" rIns="65023" bIns="65023" anchor="ctr"/>
          <a:lstStyle/>
          <a:p>
            <a:pPr algn="l" defTabSz="1300480">
              <a:defRPr sz="3400">
                <a:latin typeface="Arial"/>
                <a:ea typeface="Arial"/>
                <a:cs typeface="Arial"/>
                <a:sym typeface="Arial"/>
              </a:defRPr>
            </a:pPr>
          </a:p>
        </p:txBody>
      </p:sp>
      <p:sp>
        <p:nvSpPr>
          <p:cNvPr id="942" name="Shape 942"/>
          <p:cNvSpPr/>
          <p:nvPr/>
        </p:nvSpPr>
        <p:spPr>
          <a:xfrm>
            <a:off x="10631875" y="4745849"/>
            <a:ext cx="1892019" cy="458329"/>
          </a:xfrm>
          <a:prstGeom prst="rect">
            <a:avLst/>
          </a:prstGeom>
          <a:solidFill>
            <a:srgbClr val="FEE7DF"/>
          </a:solidFill>
          <a:ln w="25400">
            <a:solidFill>
              <a:srgbClr val="FEE7DF"/>
            </a:solidFill>
          </a:ln>
        </p:spPr>
        <p:txBody>
          <a:bodyPr lIns="65023" tIns="65023" rIns="65023" bIns="65023" anchor="ctr"/>
          <a:lstStyle/>
          <a:p>
            <a:pPr algn="l" defTabSz="1300480">
              <a:defRPr sz="3400">
                <a:latin typeface="Arial"/>
                <a:ea typeface="Arial"/>
                <a:cs typeface="Arial"/>
                <a:sym typeface="Arial"/>
              </a:defRPr>
            </a:pPr>
          </a:p>
        </p:txBody>
      </p:sp>
      <p:sp>
        <p:nvSpPr>
          <p:cNvPr id="943" name="Shape 943"/>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45.22</a:t>
            </a:r>
          </a:p>
        </p:txBody>
      </p:sp>
      <p:sp>
        <p:nvSpPr>
          <p:cNvPr id="944" name="Shape 944"/>
          <p:cNvSpPr/>
          <p:nvPr/>
        </p:nvSpPr>
        <p:spPr>
          <a:xfrm>
            <a:off x="598310" y="1508195"/>
            <a:ext cx="39807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Gills</a:t>
            </a:r>
          </a:p>
        </p:txBody>
      </p:sp>
      <p:sp>
        <p:nvSpPr>
          <p:cNvPr id="945" name="Shape 945"/>
          <p:cNvSpPr/>
          <p:nvPr/>
        </p:nvSpPr>
        <p:spPr>
          <a:xfrm>
            <a:off x="2460977" y="1526257"/>
            <a:ext cx="447130"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Lung</a:t>
            </a:r>
          </a:p>
        </p:txBody>
      </p:sp>
      <p:sp>
        <p:nvSpPr>
          <p:cNvPr id="946" name="Shape 946"/>
          <p:cNvSpPr/>
          <p:nvPr/>
        </p:nvSpPr>
        <p:spPr>
          <a:xfrm>
            <a:off x="4432017" y="1530773"/>
            <a:ext cx="44713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Lung</a:t>
            </a:r>
          </a:p>
        </p:txBody>
      </p:sp>
      <p:sp>
        <p:nvSpPr>
          <p:cNvPr id="947" name="Shape 947"/>
          <p:cNvSpPr/>
          <p:nvPr/>
        </p:nvSpPr>
        <p:spPr>
          <a:xfrm>
            <a:off x="6515946" y="1530773"/>
            <a:ext cx="44713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Lung</a:t>
            </a:r>
          </a:p>
        </p:txBody>
      </p:sp>
      <p:sp>
        <p:nvSpPr>
          <p:cNvPr id="948" name="Shape 948"/>
          <p:cNvSpPr/>
          <p:nvPr/>
        </p:nvSpPr>
        <p:spPr>
          <a:xfrm>
            <a:off x="8547946" y="1530773"/>
            <a:ext cx="44713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Lung</a:t>
            </a:r>
          </a:p>
        </p:txBody>
      </p:sp>
      <p:sp>
        <p:nvSpPr>
          <p:cNvPr id="949" name="Shape 949"/>
          <p:cNvSpPr/>
          <p:nvPr/>
        </p:nvSpPr>
        <p:spPr>
          <a:xfrm>
            <a:off x="10566400" y="1530773"/>
            <a:ext cx="44713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Lung</a:t>
            </a:r>
          </a:p>
        </p:txBody>
      </p:sp>
      <p:sp>
        <p:nvSpPr>
          <p:cNvPr id="950" name="Shape 950"/>
          <p:cNvSpPr/>
          <p:nvPr/>
        </p:nvSpPr>
        <p:spPr>
          <a:xfrm>
            <a:off x="501226" y="4292035"/>
            <a:ext cx="45720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Body</a:t>
            </a:r>
          </a:p>
        </p:txBody>
      </p:sp>
      <p:sp>
        <p:nvSpPr>
          <p:cNvPr id="951" name="Shape 951"/>
          <p:cNvSpPr/>
          <p:nvPr/>
        </p:nvSpPr>
        <p:spPr>
          <a:xfrm>
            <a:off x="2388728" y="4305582"/>
            <a:ext cx="45720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Body</a:t>
            </a:r>
          </a:p>
        </p:txBody>
      </p:sp>
      <p:sp>
        <p:nvSpPr>
          <p:cNvPr id="952" name="Shape 952"/>
          <p:cNvSpPr/>
          <p:nvPr/>
        </p:nvSpPr>
        <p:spPr>
          <a:xfrm>
            <a:off x="4393635" y="4305582"/>
            <a:ext cx="45720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Body</a:t>
            </a:r>
          </a:p>
        </p:txBody>
      </p:sp>
      <p:sp>
        <p:nvSpPr>
          <p:cNvPr id="953" name="Shape 953"/>
          <p:cNvSpPr/>
          <p:nvPr/>
        </p:nvSpPr>
        <p:spPr>
          <a:xfrm>
            <a:off x="6504658" y="4305582"/>
            <a:ext cx="45720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Body</a:t>
            </a:r>
          </a:p>
        </p:txBody>
      </p:sp>
      <p:sp>
        <p:nvSpPr>
          <p:cNvPr id="954" name="Shape 954"/>
          <p:cNvSpPr/>
          <p:nvPr/>
        </p:nvSpPr>
        <p:spPr>
          <a:xfrm>
            <a:off x="8482471" y="4305582"/>
            <a:ext cx="45720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Body</a:t>
            </a:r>
          </a:p>
        </p:txBody>
      </p:sp>
      <p:sp>
        <p:nvSpPr>
          <p:cNvPr id="955" name="Shape 955"/>
          <p:cNvSpPr/>
          <p:nvPr/>
        </p:nvSpPr>
        <p:spPr>
          <a:xfrm>
            <a:off x="10568658" y="4305582"/>
            <a:ext cx="45720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Body</a:t>
            </a:r>
          </a:p>
        </p:txBody>
      </p:sp>
      <p:sp>
        <p:nvSpPr>
          <p:cNvPr id="956" name="Shape 956"/>
          <p:cNvSpPr/>
          <p:nvPr/>
        </p:nvSpPr>
        <p:spPr>
          <a:xfrm>
            <a:off x="1223715" y="5319324"/>
            <a:ext cx="41769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400">
                <a:latin typeface="Arial Black"/>
                <a:ea typeface="Arial Black"/>
                <a:cs typeface="Arial Black"/>
                <a:sym typeface="Arial Black"/>
              </a:defRPr>
            </a:lvl1pPr>
          </a:lstStyle>
          <a:p>
            <a:pPr/>
            <a:r>
              <a:t>Fish</a:t>
            </a:r>
          </a:p>
        </p:txBody>
      </p:sp>
      <p:sp>
        <p:nvSpPr>
          <p:cNvPr id="957" name="Shape 957"/>
          <p:cNvSpPr/>
          <p:nvPr/>
        </p:nvSpPr>
        <p:spPr>
          <a:xfrm>
            <a:off x="2867377" y="5310293"/>
            <a:ext cx="1148781"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400">
                <a:latin typeface="Arial Black"/>
                <a:ea typeface="Arial Black"/>
                <a:cs typeface="Arial Black"/>
                <a:sym typeface="Arial Black"/>
              </a:defRPr>
            </a:lvl1pPr>
          </a:lstStyle>
          <a:p>
            <a:pPr/>
            <a:r>
              <a:t>Amphibians</a:t>
            </a:r>
          </a:p>
        </p:txBody>
      </p:sp>
      <p:sp>
        <p:nvSpPr>
          <p:cNvPr id="958" name="Shape 958"/>
          <p:cNvSpPr/>
          <p:nvPr/>
        </p:nvSpPr>
        <p:spPr>
          <a:xfrm>
            <a:off x="4661624" y="5314808"/>
            <a:ext cx="1588592" cy="4705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sz="1400">
                <a:latin typeface="Arial Black"/>
                <a:ea typeface="Arial Black"/>
                <a:cs typeface="Arial Black"/>
                <a:sym typeface="Arial Black"/>
              </a:defRPr>
            </a:pPr>
            <a:r>
              <a:t>Turtles, lizards,</a:t>
            </a:r>
          </a:p>
          <a:p>
            <a:pPr marL="650240" indent="-650240" defTabSz="1300480">
              <a:lnSpc>
                <a:spcPct val="95000"/>
              </a:lnSpc>
              <a:defRPr sz="1400">
                <a:latin typeface="Arial Black"/>
                <a:ea typeface="Arial Black"/>
                <a:cs typeface="Arial Black"/>
                <a:sym typeface="Arial Black"/>
              </a:defRPr>
            </a:pPr>
            <a:r>
              <a:t>snakes</a:t>
            </a:r>
          </a:p>
        </p:txBody>
      </p:sp>
      <p:sp>
        <p:nvSpPr>
          <p:cNvPr id="959" name="Shape 959"/>
          <p:cNvSpPr/>
          <p:nvPr/>
        </p:nvSpPr>
        <p:spPr>
          <a:xfrm>
            <a:off x="6872675" y="5314808"/>
            <a:ext cx="1230562"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400">
                <a:latin typeface="Arial Black"/>
                <a:ea typeface="Arial Black"/>
                <a:cs typeface="Arial Black"/>
                <a:sym typeface="Arial Black"/>
              </a:defRPr>
            </a:lvl1pPr>
          </a:lstStyle>
          <a:p>
            <a:pPr/>
            <a:r>
              <a:t>Crocodilians</a:t>
            </a:r>
          </a:p>
        </p:txBody>
      </p:sp>
      <p:sp>
        <p:nvSpPr>
          <p:cNvPr id="960" name="Shape 960"/>
          <p:cNvSpPr/>
          <p:nvPr/>
        </p:nvSpPr>
        <p:spPr>
          <a:xfrm>
            <a:off x="9263662" y="5314808"/>
            <a:ext cx="520751"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400">
                <a:latin typeface="Arial Black"/>
                <a:ea typeface="Arial Black"/>
                <a:cs typeface="Arial Black"/>
                <a:sym typeface="Arial Black"/>
              </a:defRPr>
            </a:lvl1pPr>
          </a:lstStyle>
          <a:p>
            <a:pPr/>
            <a:r>
              <a:t>Birds</a:t>
            </a:r>
          </a:p>
        </p:txBody>
      </p:sp>
      <p:sp>
        <p:nvSpPr>
          <p:cNvPr id="961" name="Shape 961"/>
          <p:cNvSpPr/>
          <p:nvPr/>
        </p:nvSpPr>
        <p:spPr>
          <a:xfrm>
            <a:off x="11060853" y="5314808"/>
            <a:ext cx="94111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400">
                <a:latin typeface="Arial Black"/>
                <a:ea typeface="Arial Black"/>
                <a:cs typeface="Arial Black"/>
                <a:sym typeface="Arial Black"/>
              </a:defRPr>
            </a:lvl1pPr>
          </a:lstStyle>
          <a:p>
            <a:pPr/>
            <a:r>
              <a:t>Mammals</a:t>
            </a:r>
          </a:p>
        </p:txBody>
      </p:sp>
      <p:sp>
        <p:nvSpPr>
          <p:cNvPr id="962" name="Shape 962"/>
          <p:cNvSpPr/>
          <p:nvPr/>
        </p:nvSpPr>
        <p:spPr>
          <a:xfrm>
            <a:off x="528319" y="4777457"/>
            <a:ext cx="1781412"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1 circuit</a:t>
            </a:r>
          </a:p>
          <a:p>
            <a:pPr marL="650240" indent="-650240" algn="l" defTabSz="1300480">
              <a:lnSpc>
                <a:spcPct val="95000"/>
              </a:lnSpc>
              <a:defRPr b="1" sz="1400">
                <a:latin typeface="Arial"/>
                <a:ea typeface="Arial"/>
                <a:cs typeface="Arial"/>
                <a:sym typeface="Arial"/>
              </a:defRPr>
            </a:pPr>
            <a:r>
              <a:t>“2-chambered” heart</a:t>
            </a:r>
          </a:p>
        </p:txBody>
      </p:sp>
      <p:sp>
        <p:nvSpPr>
          <p:cNvPr id="963" name="Shape 963"/>
          <p:cNvSpPr/>
          <p:nvPr/>
        </p:nvSpPr>
        <p:spPr>
          <a:xfrm>
            <a:off x="2560319" y="4777457"/>
            <a:ext cx="1781412"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2 circuits</a:t>
            </a:r>
          </a:p>
          <a:p>
            <a:pPr marL="650240" indent="-650240" algn="l" defTabSz="1300480">
              <a:lnSpc>
                <a:spcPct val="95000"/>
              </a:lnSpc>
              <a:defRPr b="1" sz="1400">
                <a:latin typeface="Arial"/>
                <a:ea typeface="Arial"/>
                <a:cs typeface="Arial"/>
                <a:sym typeface="Arial"/>
              </a:defRPr>
            </a:pPr>
            <a:r>
              <a:t>“3-chambered” heart</a:t>
            </a:r>
          </a:p>
        </p:txBody>
      </p:sp>
      <p:sp>
        <p:nvSpPr>
          <p:cNvPr id="964" name="Shape 964"/>
          <p:cNvSpPr/>
          <p:nvPr/>
        </p:nvSpPr>
        <p:spPr>
          <a:xfrm>
            <a:off x="4592320" y="4781973"/>
            <a:ext cx="1781411"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2 circuits</a:t>
            </a:r>
          </a:p>
          <a:p>
            <a:pPr marL="650240" indent="-650240" algn="l" defTabSz="1300480">
              <a:lnSpc>
                <a:spcPct val="95000"/>
              </a:lnSpc>
              <a:defRPr b="1" sz="1400">
                <a:latin typeface="Arial"/>
                <a:ea typeface="Arial"/>
                <a:cs typeface="Arial"/>
                <a:sym typeface="Arial"/>
              </a:defRPr>
            </a:pPr>
            <a:r>
              <a:t>“3-chambered” heart</a:t>
            </a:r>
          </a:p>
        </p:txBody>
      </p:sp>
      <p:sp>
        <p:nvSpPr>
          <p:cNvPr id="965" name="Shape 965"/>
          <p:cNvSpPr/>
          <p:nvPr/>
        </p:nvSpPr>
        <p:spPr>
          <a:xfrm>
            <a:off x="6619804" y="4777457"/>
            <a:ext cx="1781412"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2 circuits</a:t>
            </a:r>
          </a:p>
          <a:p>
            <a:pPr marL="650240" indent="-650240" algn="l" defTabSz="1300480">
              <a:lnSpc>
                <a:spcPct val="95000"/>
              </a:lnSpc>
              <a:defRPr b="1" sz="1400">
                <a:latin typeface="Arial"/>
                <a:ea typeface="Arial"/>
                <a:cs typeface="Arial"/>
                <a:sym typeface="Arial"/>
              </a:defRPr>
            </a:pPr>
            <a:r>
              <a:t>“4-chambered” heart</a:t>
            </a:r>
          </a:p>
        </p:txBody>
      </p:sp>
      <p:sp>
        <p:nvSpPr>
          <p:cNvPr id="966" name="Shape 966"/>
          <p:cNvSpPr/>
          <p:nvPr/>
        </p:nvSpPr>
        <p:spPr>
          <a:xfrm>
            <a:off x="8651804" y="4777457"/>
            <a:ext cx="1781412"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2 circuits</a:t>
            </a:r>
          </a:p>
          <a:p>
            <a:pPr marL="650240" indent="-650240" algn="l" defTabSz="1300480">
              <a:lnSpc>
                <a:spcPct val="95000"/>
              </a:lnSpc>
              <a:defRPr b="1" sz="1400">
                <a:latin typeface="Arial"/>
                <a:ea typeface="Arial"/>
                <a:cs typeface="Arial"/>
                <a:sym typeface="Arial"/>
              </a:defRPr>
            </a:pPr>
            <a:r>
              <a:t>“4-chambered” heart</a:t>
            </a:r>
          </a:p>
        </p:txBody>
      </p:sp>
      <p:sp>
        <p:nvSpPr>
          <p:cNvPr id="967" name="Shape 967"/>
          <p:cNvSpPr/>
          <p:nvPr/>
        </p:nvSpPr>
        <p:spPr>
          <a:xfrm>
            <a:off x="10683804" y="4781973"/>
            <a:ext cx="1781412"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2 circuits</a:t>
            </a:r>
          </a:p>
          <a:p>
            <a:pPr marL="650240" indent="-650240" algn="l" defTabSz="1300480">
              <a:lnSpc>
                <a:spcPct val="95000"/>
              </a:lnSpc>
              <a:defRPr b="1" sz="1400">
                <a:latin typeface="Arial"/>
                <a:ea typeface="Arial"/>
                <a:cs typeface="Arial"/>
                <a:sym typeface="Arial"/>
              </a:defRPr>
            </a:pPr>
            <a:r>
              <a:t>“4-chambered” heart</a:t>
            </a:r>
          </a:p>
        </p:txBody>
      </p:sp>
      <p:sp>
        <p:nvSpPr>
          <p:cNvPr id="968" name="Shape 968"/>
          <p:cNvSpPr/>
          <p:nvPr/>
        </p:nvSpPr>
        <p:spPr>
          <a:xfrm>
            <a:off x="9401386" y="6915573"/>
            <a:ext cx="2018421"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solidFill>
                  <a:srgbClr val="808080"/>
                </a:solidFill>
                <a:latin typeface="Arial"/>
                <a:ea typeface="Arial"/>
                <a:cs typeface="Arial"/>
                <a:sym typeface="Arial"/>
              </a:defRPr>
            </a:pPr>
            <a:r>
              <a:t>Ventricle divided</a:t>
            </a:r>
          </a:p>
          <a:p>
            <a:pPr marL="650240" indent="-650240" algn="l" defTabSz="1300480">
              <a:lnSpc>
                <a:spcPct val="95000"/>
              </a:lnSpc>
              <a:defRPr b="1" sz="1400">
                <a:solidFill>
                  <a:srgbClr val="808080"/>
                </a:solidFill>
                <a:latin typeface="Arial"/>
                <a:ea typeface="Arial"/>
                <a:cs typeface="Arial"/>
                <a:sym typeface="Arial"/>
              </a:defRPr>
            </a:pPr>
            <a:r>
              <a:t>(partially or completely)</a:t>
            </a:r>
          </a:p>
        </p:txBody>
      </p:sp>
      <p:sp>
        <p:nvSpPr>
          <p:cNvPr id="969" name="Shape 969"/>
          <p:cNvSpPr/>
          <p:nvPr/>
        </p:nvSpPr>
        <p:spPr>
          <a:xfrm>
            <a:off x="6479822" y="7389707"/>
            <a:ext cx="1995414"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solidFill>
                  <a:srgbClr val="808080"/>
                </a:solidFill>
                <a:latin typeface="Arial"/>
                <a:ea typeface="Arial"/>
                <a:cs typeface="Arial"/>
                <a:sym typeface="Arial"/>
              </a:defRPr>
            </a:lvl1pPr>
          </a:lstStyle>
          <a:p>
            <a:pPr/>
            <a:r>
              <a:t>Two circulatory circuits</a:t>
            </a: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3" name="Shape 97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Human Heart and the Flow of Blood</a:t>
            </a:r>
          </a:p>
        </p:txBody>
      </p:sp>
      <p:sp>
        <p:nvSpPr>
          <p:cNvPr id="974" name="Shape 974"/>
          <p:cNvSpPr/>
          <p:nvPr>
            <p:ph type="body" idx="4294967295"/>
          </p:nvPr>
        </p:nvSpPr>
        <p:spPr>
          <a:xfrm>
            <a:off x="205457" y="1837831"/>
            <a:ext cx="12383913" cy="7595165"/>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The specific sequence of the flow of blood in the human heart:</a:t>
            </a:r>
          </a:p>
          <a:p>
            <a:pPr lvl="1" marL="984504" indent="-552704" defTabSz="1300480">
              <a:spcBef>
                <a:spcPts val="800"/>
              </a:spcBef>
              <a:buClr>
                <a:srgbClr val="000000"/>
              </a:buClr>
              <a:buSzPct val="100000"/>
              <a:buAutoNum type="arabicPeriod" startAt="1"/>
              <a:defRPr sz="3400">
                <a:latin typeface="Arial"/>
                <a:ea typeface="Arial"/>
                <a:cs typeface="Arial"/>
                <a:sym typeface="Arial"/>
              </a:defRPr>
            </a:pPr>
            <a:r>
              <a:t>Blood returns from the body to the right atrium</a:t>
            </a:r>
          </a:p>
          <a:p>
            <a:pPr lvl="1" marL="984504" indent="-552704" defTabSz="1300480">
              <a:spcBef>
                <a:spcPts val="800"/>
              </a:spcBef>
              <a:buClr>
                <a:srgbClr val="000000"/>
              </a:buClr>
              <a:buSzPct val="100000"/>
              <a:buAutoNum type="arabicPeriod" startAt="1"/>
              <a:defRPr sz="3400">
                <a:latin typeface="Arial"/>
                <a:ea typeface="Arial"/>
                <a:cs typeface="Arial"/>
                <a:sym typeface="Arial"/>
              </a:defRPr>
            </a:pPr>
            <a:r>
              <a:t>Blood enters the right ventricle through the right atrioventricular (AV) valve</a:t>
            </a:r>
          </a:p>
          <a:p>
            <a:pPr lvl="1" marL="984504" indent="-552704" defTabSz="1300480">
              <a:spcBef>
                <a:spcPts val="800"/>
              </a:spcBef>
              <a:buClr>
                <a:srgbClr val="000000"/>
              </a:buClr>
              <a:buSzPct val="100000"/>
              <a:buAutoNum type="arabicPeriod" startAt="1"/>
              <a:defRPr sz="3400">
                <a:latin typeface="Arial"/>
                <a:ea typeface="Arial"/>
                <a:cs typeface="Arial"/>
                <a:sym typeface="Arial"/>
              </a:defRPr>
            </a:pPr>
            <a:r>
              <a:t>Blood is pumped through the pulmonary valve, into the pulmonary artery, and to the lungs</a:t>
            </a:r>
          </a:p>
          <a:p>
            <a:pPr lvl="1" marL="984504" indent="-552704" defTabSz="1300480">
              <a:spcBef>
                <a:spcPts val="800"/>
              </a:spcBef>
              <a:buClr>
                <a:srgbClr val="000000"/>
              </a:buClr>
              <a:buSzPct val="100000"/>
              <a:buAutoNum type="arabicPeriod" startAt="1"/>
              <a:defRPr sz="3400">
                <a:latin typeface="Arial"/>
                <a:ea typeface="Arial"/>
                <a:cs typeface="Arial"/>
                <a:sym typeface="Arial"/>
              </a:defRPr>
            </a:pPr>
            <a:r>
              <a:t>Blood returns from the lungs, via the pulmonary veins, to the left atrium</a:t>
            </a:r>
          </a:p>
          <a:p>
            <a:pPr lvl="1" marL="984504" indent="-552704" defTabSz="1300480">
              <a:spcBef>
                <a:spcPts val="800"/>
              </a:spcBef>
              <a:buClr>
                <a:srgbClr val="000000"/>
              </a:buClr>
              <a:buSzPct val="100000"/>
              <a:buAutoNum type="arabicPeriod" startAt="1"/>
              <a:defRPr sz="3400">
                <a:latin typeface="Arial"/>
                <a:ea typeface="Arial"/>
                <a:cs typeface="Arial"/>
                <a:sym typeface="Arial"/>
              </a:defRPr>
            </a:pPr>
            <a:r>
              <a:t>Blood enters the left ventricle through the left AV valve</a:t>
            </a:r>
          </a:p>
          <a:p>
            <a:pPr lvl="1" marL="984504" indent="-552704" defTabSz="1300480">
              <a:spcBef>
                <a:spcPts val="800"/>
              </a:spcBef>
              <a:buClr>
                <a:srgbClr val="000000"/>
              </a:buClr>
              <a:buSzPct val="100000"/>
              <a:buAutoNum type="arabicPeriod" startAt="1"/>
              <a:defRPr sz="3400">
                <a:latin typeface="Arial"/>
                <a:ea typeface="Arial"/>
                <a:cs typeface="Arial"/>
                <a:sym typeface="Arial"/>
              </a:defRPr>
            </a:pPr>
            <a:r>
              <a:t>Blood is pumped through the aortic valve, into the aorta, and to the body</a:t>
            </a:r>
          </a:p>
        </p:txBody>
      </p:sp>
      <p:sp>
        <p:nvSpPr>
          <p:cNvPr id="975" name="Shape 97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7" name="Shape 97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Return of Blood to the Heart</a:t>
            </a:r>
          </a:p>
        </p:txBody>
      </p:sp>
      <p:sp>
        <p:nvSpPr>
          <p:cNvPr id="978" name="Shape 97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human circulatory system returns </a:t>
            </a:r>
            <a:r>
              <a:rPr b="1"/>
              <a:t>oxygen-depleted blood </a:t>
            </a:r>
            <a:r>
              <a:t>from the body to the right atrium of the heart through two large veins called the inferior and superior </a:t>
            </a:r>
            <a:r>
              <a:rPr b="1"/>
              <a:t>venae cavae</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When the right atrium contracts, this deoxygenated blood is sent to the right ventricle, which then contracts, sending blood to the lungs via the </a:t>
            </a:r>
            <a:r>
              <a:rPr b="1"/>
              <a:t>pulmonary artery</a:t>
            </a:r>
          </a:p>
        </p:txBody>
      </p:sp>
      <p:sp>
        <p:nvSpPr>
          <p:cNvPr id="979" name="Shape 97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82" name="Shape 98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Flow of the Oxygenated Blood</a:t>
            </a:r>
          </a:p>
        </p:txBody>
      </p:sp>
      <p:sp>
        <p:nvSpPr>
          <p:cNvPr id="983" name="Shape 98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After blood has circulated through the capillary beds in the lungs’ alveoli and becomes oxygenated, it returns to the heart through the </a:t>
            </a:r>
            <a:r>
              <a:rPr b="1"/>
              <a:t>pulmonary veins</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oxygenated blood </a:t>
            </a:r>
            <a:r>
              <a:t>enters the left atrium, which contracts and pushes the blood into the left ventricle</a:t>
            </a:r>
          </a:p>
        </p:txBody>
      </p:sp>
      <p:sp>
        <p:nvSpPr>
          <p:cNvPr id="984" name="Shape 98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86" name="Shape 986"/>
          <p:cNvSpPr/>
          <p:nvPr/>
        </p:nvSpPr>
        <p:spPr>
          <a:xfrm>
            <a:off x="72248" y="219004"/>
            <a:ext cx="12128783"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Anatomy of the Heart </a:t>
            </a:r>
          </a:p>
        </p:txBody>
      </p:sp>
      <p:sp>
        <p:nvSpPr>
          <p:cNvPr id="987" name="Shape 98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988"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2345831" y="4305582"/>
            <a:ext cx="1797192" cy="889565"/>
          </a:xfrm>
          <a:prstGeom prst="rect">
            <a:avLst/>
          </a:prstGeom>
          <a:ln w="12700">
            <a:miter lim="400000"/>
          </a:ln>
        </p:spPr>
      </p:pic>
      <p:sp>
        <p:nvSpPr>
          <p:cNvPr id="989" name="Shape 989"/>
          <p:cNvSpPr/>
          <p:nvPr/>
        </p:nvSpPr>
        <p:spPr>
          <a:xfrm>
            <a:off x="4210755" y="4497493"/>
            <a:ext cx="5545507"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BLAST Animation: Anatomy of the Heart</a:t>
            </a:r>
          </a:p>
        </p:txBody>
      </p:sp>
    </p:spTree>
  </p:cSld>
  <p:clrMapOvr>
    <a:masterClrMapping/>
  </p:clrMapOvr>
  <p:transition xmlns:p14="http://schemas.microsoft.com/office/powerpoint/2010/main" spd="med" advClick="1" p14:dur="1000"/>
</p:sld>
</file>

<file path=ppt/slides/slide10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991" name="45_23_human_heart_U.jpg"/>
          <p:cNvPicPr>
            <a:picLocks noChangeAspect="1"/>
          </p:cNvPicPr>
          <p:nvPr/>
        </p:nvPicPr>
        <p:blipFill>
          <a:blip r:embed="rId3">
            <a:extLst/>
          </a:blip>
          <a:srcRect l="0" t="0" r="0" b="3984"/>
          <a:stretch>
            <a:fillRect/>
          </a:stretch>
        </p:blipFill>
        <p:spPr>
          <a:xfrm>
            <a:off x="422204" y="1871697"/>
            <a:ext cx="12158135" cy="5768623"/>
          </a:xfrm>
          <a:prstGeom prst="rect">
            <a:avLst/>
          </a:prstGeom>
          <a:ln w="12700">
            <a:miter lim="400000"/>
          </a:ln>
        </p:spPr>
      </p:pic>
      <p:sp>
        <p:nvSpPr>
          <p:cNvPr id="992" name="Shape 992"/>
          <p:cNvSpPr/>
          <p:nvPr/>
        </p:nvSpPr>
        <p:spPr>
          <a:xfrm>
            <a:off x="7866098" y="4752622"/>
            <a:ext cx="582507" cy="447041"/>
          </a:xfrm>
          <a:prstGeom prst="rect">
            <a:avLst/>
          </a:prstGeom>
          <a:solidFill>
            <a:srgbClr val="FFFFFF">
              <a:alpha val="86999"/>
            </a:srgbClr>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993" name="Shape 993"/>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45.23</a:t>
            </a:r>
          </a:p>
        </p:txBody>
      </p:sp>
      <p:sp>
        <p:nvSpPr>
          <p:cNvPr id="994" name="Shape 994"/>
          <p:cNvSpPr/>
          <p:nvPr/>
        </p:nvSpPr>
        <p:spPr>
          <a:xfrm>
            <a:off x="623146" y="2607733"/>
            <a:ext cx="1481201" cy="625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1.</a:t>
            </a:r>
            <a:r>
              <a:rPr b="1">
                <a:latin typeface="Arial"/>
                <a:ea typeface="Arial"/>
                <a:cs typeface="Arial"/>
                <a:sym typeface="Arial"/>
              </a:rPr>
              <a:t> Blood enters</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right atrium on</a:t>
            </a:r>
          </a:p>
          <a:p>
            <a:pPr marL="650240" indent="-650240" algn="l" defTabSz="1300480">
              <a:lnSpc>
                <a:spcPct val="95000"/>
              </a:lnSpc>
              <a:defRPr b="1" sz="1400">
                <a:latin typeface="Arial"/>
                <a:ea typeface="Arial"/>
                <a:cs typeface="Arial"/>
                <a:sym typeface="Arial"/>
              </a:defRPr>
            </a:pPr>
            <a:r>
              <a:t>return from body.</a:t>
            </a:r>
          </a:p>
        </p:txBody>
      </p:sp>
      <p:sp>
        <p:nvSpPr>
          <p:cNvPr id="995" name="Shape 995"/>
          <p:cNvSpPr/>
          <p:nvPr/>
        </p:nvSpPr>
        <p:spPr>
          <a:xfrm>
            <a:off x="641208" y="3368604"/>
            <a:ext cx="1375979" cy="4324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2.</a:t>
            </a:r>
            <a:r>
              <a:rPr b="1">
                <a:latin typeface="Arial"/>
                <a:ea typeface="Arial"/>
                <a:cs typeface="Arial"/>
                <a:sym typeface="Arial"/>
              </a:rPr>
              <a:t> Blood enters</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right ventricle.</a:t>
            </a:r>
          </a:p>
        </p:txBody>
      </p:sp>
      <p:sp>
        <p:nvSpPr>
          <p:cNvPr id="996" name="Shape 996"/>
          <p:cNvSpPr/>
          <p:nvPr/>
        </p:nvSpPr>
        <p:spPr>
          <a:xfrm>
            <a:off x="620888" y="3928533"/>
            <a:ext cx="1494223" cy="8190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3.</a:t>
            </a:r>
            <a:r>
              <a:rPr b="1">
                <a:latin typeface="Arial"/>
                <a:ea typeface="Arial"/>
                <a:cs typeface="Arial"/>
                <a:sym typeface="Arial"/>
              </a:rPr>
              <a:t> Blood is</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pumped to lungs</a:t>
            </a:r>
          </a:p>
          <a:p>
            <a:pPr marL="650240" indent="-650240" algn="l" defTabSz="1300480">
              <a:lnSpc>
                <a:spcPct val="95000"/>
              </a:lnSpc>
              <a:defRPr b="1" sz="1400">
                <a:latin typeface="Arial"/>
                <a:ea typeface="Arial"/>
                <a:cs typeface="Arial"/>
                <a:sym typeface="Arial"/>
              </a:defRPr>
            </a:pPr>
            <a:r>
              <a:t>from right</a:t>
            </a:r>
          </a:p>
          <a:p>
            <a:pPr marL="650240" indent="-650240" algn="l" defTabSz="1300480">
              <a:lnSpc>
                <a:spcPct val="95000"/>
              </a:lnSpc>
              <a:defRPr b="1" sz="1400">
                <a:latin typeface="Arial"/>
                <a:ea typeface="Arial"/>
                <a:cs typeface="Arial"/>
                <a:sym typeface="Arial"/>
              </a:defRPr>
            </a:pPr>
            <a:r>
              <a:t>ventricle.</a:t>
            </a:r>
          </a:p>
        </p:txBody>
      </p:sp>
      <p:sp>
        <p:nvSpPr>
          <p:cNvPr id="997" name="Shape 997"/>
          <p:cNvSpPr/>
          <p:nvPr/>
        </p:nvSpPr>
        <p:spPr>
          <a:xfrm>
            <a:off x="638950" y="4917440"/>
            <a:ext cx="115859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...on to step 4</a:t>
            </a:r>
          </a:p>
        </p:txBody>
      </p:sp>
      <p:sp>
        <p:nvSpPr>
          <p:cNvPr id="998" name="Shape 998"/>
          <p:cNvSpPr/>
          <p:nvPr/>
        </p:nvSpPr>
        <p:spPr>
          <a:xfrm>
            <a:off x="2498937" y="3395697"/>
            <a:ext cx="862894"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r" defTabSz="1300480">
              <a:lnSpc>
                <a:spcPct val="95000"/>
              </a:lnSpc>
              <a:defRPr b="1" sz="1400">
                <a:latin typeface="Arial"/>
                <a:ea typeface="Arial"/>
                <a:cs typeface="Arial"/>
                <a:sym typeface="Arial"/>
              </a:defRPr>
            </a:pPr>
            <a:r>
              <a:t>Superior</a:t>
            </a:r>
          </a:p>
          <a:p>
            <a:pPr marL="650240" indent="-650240" algn="r" defTabSz="1300480">
              <a:lnSpc>
                <a:spcPct val="95000"/>
              </a:lnSpc>
              <a:defRPr b="1" sz="1400">
                <a:latin typeface="Arial"/>
                <a:ea typeface="Arial"/>
                <a:cs typeface="Arial"/>
                <a:sym typeface="Arial"/>
              </a:defRPr>
            </a:pPr>
            <a:r>
              <a:t>vena cava</a:t>
            </a:r>
          </a:p>
        </p:txBody>
      </p:sp>
      <p:sp>
        <p:nvSpPr>
          <p:cNvPr id="999" name="Shape 999"/>
          <p:cNvSpPr/>
          <p:nvPr/>
        </p:nvSpPr>
        <p:spPr>
          <a:xfrm>
            <a:off x="2236787" y="4743591"/>
            <a:ext cx="556085"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r" defTabSz="1300480">
              <a:lnSpc>
                <a:spcPct val="95000"/>
              </a:lnSpc>
              <a:defRPr b="1" sz="1400">
                <a:latin typeface="Arial"/>
                <a:ea typeface="Arial"/>
                <a:cs typeface="Arial"/>
                <a:sym typeface="Arial"/>
              </a:defRPr>
            </a:pPr>
            <a:r>
              <a:t>Right</a:t>
            </a:r>
          </a:p>
          <a:p>
            <a:pPr marL="650240" indent="-650240" algn="r" defTabSz="1300480">
              <a:lnSpc>
                <a:spcPct val="95000"/>
              </a:lnSpc>
              <a:defRPr b="1" sz="1400">
                <a:latin typeface="Arial"/>
                <a:ea typeface="Arial"/>
                <a:cs typeface="Arial"/>
                <a:sym typeface="Arial"/>
              </a:defRPr>
            </a:pPr>
            <a:r>
              <a:t>atrium</a:t>
            </a:r>
          </a:p>
        </p:txBody>
      </p:sp>
      <p:sp>
        <p:nvSpPr>
          <p:cNvPr id="1000" name="Shape 1000"/>
          <p:cNvSpPr/>
          <p:nvPr/>
        </p:nvSpPr>
        <p:spPr>
          <a:xfrm>
            <a:off x="1452144" y="5556391"/>
            <a:ext cx="1356532" cy="5840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r" defTabSz="1300480">
              <a:lnSpc>
                <a:spcPct val="95000"/>
              </a:lnSpc>
              <a:defRPr b="1" sz="1400">
                <a:latin typeface="Arial"/>
                <a:ea typeface="Arial"/>
                <a:cs typeface="Arial"/>
                <a:sym typeface="Arial"/>
              </a:defRPr>
            </a:pPr>
            <a:r>
              <a:t>Right</a:t>
            </a:r>
          </a:p>
          <a:p>
            <a:pPr marL="650240" indent="-650240" algn="r" defTabSz="1300480">
              <a:lnSpc>
                <a:spcPct val="95000"/>
              </a:lnSpc>
              <a:defRPr b="1" sz="1400">
                <a:latin typeface="Arial"/>
                <a:ea typeface="Arial"/>
                <a:cs typeface="Arial"/>
                <a:sym typeface="Arial"/>
              </a:defRPr>
            </a:pPr>
            <a:r>
              <a:t>atrioventricular</a:t>
            </a:r>
          </a:p>
          <a:p>
            <a:pPr marL="650240" indent="-650240" algn="r" defTabSz="1300480">
              <a:lnSpc>
                <a:spcPct val="95000"/>
              </a:lnSpc>
              <a:defRPr b="1" sz="1400">
                <a:latin typeface="Arial"/>
                <a:ea typeface="Arial"/>
                <a:cs typeface="Arial"/>
                <a:sym typeface="Arial"/>
              </a:defRPr>
            </a:pPr>
            <a:r>
              <a:t>(AV) valve</a:t>
            </a:r>
          </a:p>
        </p:txBody>
      </p:sp>
      <p:sp>
        <p:nvSpPr>
          <p:cNvPr id="1001" name="Shape 1001"/>
          <p:cNvSpPr/>
          <p:nvPr/>
        </p:nvSpPr>
        <p:spPr>
          <a:xfrm>
            <a:off x="2113279" y="6504658"/>
            <a:ext cx="862894"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Inferior</a:t>
            </a:r>
          </a:p>
          <a:p>
            <a:pPr marL="650240" indent="-650240" algn="l" defTabSz="1300480">
              <a:lnSpc>
                <a:spcPct val="95000"/>
              </a:lnSpc>
              <a:defRPr b="1" sz="1400">
                <a:latin typeface="Arial"/>
                <a:ea typeface="Arial"/>
                <a:cs typeface="Arial"/>
                <a:sym typeface="Arial"/>
              </a:defRPr>
            </a:pPr>
            <a:r>
              <a:t>vena cava</a:t>
            </a:r>
          </a:p>
        </p:txBody>
      </p:sp>
      <p:sp>
        <p:nvSpPr>
          <p:cNvPr id="1002" name="Shape 1002"/>
          <p:cNvSpPr/>
          <p:nvPr/>
        </p:nvSpPr>
        <p:spPr>
          <a:xfrm>
            <a:off x="5161279" y="6362417"/>
            <a:ext cx="744043"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Right</a:t>
            </a:r>
          </a:p>
          <a:p>
            <a:pPr marL="650240" indent="-650240" algn="l" defTabSz="1300480">
              <a:lnSpc>
                <a:spcPct val="95000"/>
              </a:lnSpc>
              <a:defRPr b="1" sz="1400">
                <a:latin typeface="Arial"/>
                <a:ea typeface="Arial"/>
                <a:cs typeface="Arial"/>
                <a:sym typeface="Arial"/>
              </a:defRPr>
            </a:pPr>
            <a:r>
              <a:t>ventricle</a:t>
            </a:r>
          </a:p>
        </p:txBody>
      </p:sp>
      <p:sp>
        <p:nvSpPr>
          <p:cNvPr id="1003" name="Shape 1003"/>
          <p:cNvSpPr/>
          <p:nvPr/>
        </p:nvSpPr>
        <p:spPr>
          <a:xfrm>
            <a:off x="5312550" y="4919697"/>
            <a:ext cx="980965"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Pulmonary</a:t>
            </a:r>
          </a:p>
          <a:p>
            <a:pPr marL="650240" indent="-650240" algn="l" defTabSz="1300480">
              <a:lnSpc>
                <a:spcPct val="95000"/>
              </a:lnSpc>
              <a:defRPr b="1" sz="1400">
                <a:latin typeface="Arial"/>
                <a:ea typeface="Arial"/>
                <a:cs typeface="Arial"/>
                <a:sym typeface="Arial"/>
              </a:defRPr>
            </a:pPr>
            <a:r>
              <a:t>valve</a:t>
            </a:r>
          </a:p>
        </p:txBody>
      </p:sp>
      <p:sp>
        <p:nvSpPr>
          <p:cNvPr id="1004" name="Shape 1004"/>
          <p:cNvSpPr/>
          <p:nvPr/>
        </p:nvSpPr>
        <p:spPr>
          <a:xfrm>
            <a:off x="5502204" y="4312355"/>
            <a:ext cx="980964"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Pulmonary</a:t>
            </a:r>
          </a:p>
          <a:p>
            <a:pPr marL="650240" indent="-650240" algn="l" defTabSz="1300480">
              <a:lnSpc>
                <a:spcPct val="95000"/>
              </a:lnSpc>
              <a:defRPr b="1" sz="1400">
                <a:latin typeface="Arial"/>
                <a:ea typeface="Arial"/>
                <a:cs typeface="Arial"/>
                <a:sym typeface="Arial"/>
              </a:defRPr>
            </a:pPr>
            <a:r>
              <a:t>artery</a:t>
            </a:r>
          </a:p>
        </p:txBody>
      </p:sp>
      <p:sp>
        <p:nvSpPr>
          <p:cNvPr id="1005" name="Shape 1005"/>
          <p:cNvSpPr/>
          <p:nvPr/>
        </p:nvSpPr>
        <p:spPr>
          <a:xfrm>
            <a:off x="7897707" y="4770684"/>
            <a:ext cx="575792"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Aortic</a:t>
            </a:r>
          </a:p>
          <a:p>
            <a:pPr marL="650240" indent="-650240" algn="l" defTabSz="1300480">
              <a:lnSpc>
                <a:spcPct val="95000"/>
              </a:lnSpc>
              <a:defRPr b="1" sz="1400">
                <a:latin typeface="Arial"/>
                <a:ea typeface="Arial"/>
                <a:cs typeface="Arial"/>
                <a:sym typeface="Arial"/>
              </a:defRPr>
            </a:pPr>
            <a:r>
              <a:t>valve</a:t>
            </a:r>
          </a:p>
        </p:txBody>
      </p:sp>
      <p:sp>
        <p:nvSpPr>
          <p:cNvPr id="1006" name="Shape 1006"/>
          <p:cNvSpPr/>
          <p:nvPr/>
        </p:nvSpPr>
        <p:spPr>
          <a:xfrm>
            <a:off x="9148516" y="3262488"/>
            <a:ext cx="476995"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Aorta</a:t>
            </a:r>
          </a:p>
        </p:txBody>
      </p:sp>
      <p:sp>
        <p:nvSpPr>
          <p:cNvPr id="1007" name="Shape 1007"/>
          <p:cNvSpPr/>
          <p:nvPr/>
        </p:nvSpPr>
        <p:spPr>
          <a:xfrm>
            <a:off x="9180124" y="3811129"/>
            <a:ext cx="980964"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Pulmonary</a:t>
            </a:r>
          </a:p>
          <a:p>
            <a:pPr marL="650240" indent="-650240" algn="l" defTabSz="1300480">
              <a:lnSpc>
                <a:spcPct val="95000"/>
              </a:lnSpc>
              <a:defRPr b="1" sz="1400">
                <a:latin typeface="Arial"/>
                <a:ea typeface="Arial"/>
                <a:cs typeface="Arial"/>
                <a:sym typeface="Arial"/>
              </a:defRPr>
            </a:pPr>
            <a:r>
              <a:t>veins</a:t>
            </a:r>
          </a:p>
        </p:txBody>
      </p:sp>
      <p:sp>
        <p:nvSpPr>
          <p:cNvPr id="1008" name="Shape 1008"/>
          <p:cNvSpPr/>
          <p:nvPr/>
        </p:nvSpPr>
        <p:spPr>
          <a:xfrm>
            <a:off x="9543626" y="5037102"/>
            <a:ext cx="556085"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Left</a:t>
            </a:r>
          </a:p>
          <a:p>
            <a:pPr marL="650240" indent="-650240" algn="l" defTabSz="1300480">
              <a:lnSpc>
                <a:spcPct val="95000"/>
              </a:lnSpc>
              <a:defRPr b="1" sz="1400">
                <a:latin typeface="Arial"/>
                <a:ea typeface="Arial"/>
                <a:cs typeface="Arial"/>
                <a:sym typeface="Arial"/>
              </a:defRPr>
            </a:pPr>
            <a:r>
              <a:t>atrium</a:t>
            </a:r>
          </a:p>
        </p:txBody>
      </p:sp>
      <p:sp>
        <p:nvSpPr>
          <p:cNvPr id="1009" name="Shape 1009"/>
          <p:cNvSpPr/>
          <p:nvPr/>
        </p:nvSpPr>
        <p:spPr>
          <a:xfrm>
            <a:off x="9521049" y="5626382"/>
            <a:ext cx="1356532" cy="5840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Left</a:t>
            </a:r>
          </a:p>
          <a:p>
            <a:pPr marL="650240" indent="-650240" algn="l" defTabSz="1300480">
              <a:lnSpc>
                <a:spcPct val="95000"/>
              </a:lnSpc>
              <a:defRPr b="1" sz="1400">
                <a:latin typeface="Arial"/>
                <a:ea typeface="Arial"/>
                <a:cs typeface="Arial"/>
                <a:sym typeface="Arial"/>
              </a:defRPr>
            </a:pPr>
            <a:r>
              <a:t>atrioventricular</a:t>
            </a:r>
          </a:p>
          <a:p>
            <a:pPr marL="650240" indent="-650240" algn="l" defTabSz="1300480">
              <a:lnSpc>
                <a:spcPct val="95000"/>
              </a:lnSpc>
              <a:defRPr b="1" sz="1400">
                <a:latin typeface="Arial"/>
                <a:ea typeface="Arial"/>
                <a:cs typeface="Arial"/>
                <a:sym typeface="Arial"/>
              </a:defRPr>
            </a:pPr>
            <a:r>
              <a:t>(AV) valve</a:t>
            </a:r>
          </a:p>
        </p:txBody>
      </p:sp>
      <p:sp>
        <p:nvSpPr>
          <p:cNvPr id="1010" name="Shape 1010"/>
          <p:cNvSpPr/>
          <p:nvPr/>
        </p:nvSpPr>
        <p:spPr>
          <a:xfrm>
            <a:off x="9552658" y="6357902"/>
            <a:ext cx="744042"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Left</a:t>
            </a:r>
          </a:p>
          <a:p>
            <a:pPr marL="650240" indent="-650240" algn="l" defTabSz="1300480">
              <a:lnSpc>
                <a:spcPct val="95000"/>
              </a:lnSpc>
              <a:defRPr b="1" sz="1400">
                <a:latin typeface="Arial"/>
                <a:ea typeface="Arial"/>
                <a:cs typeface="Arial"/>
                <a:sym typeface="Arial"/>
              </a:defRPr>
            </a:pPr>
            <a:r>
              <a:t>ventricle</a:t>
            </a:r>
          </a:p>
        </p:txBody>
      </p:sp>
      <p:sp>
        <p:nvSpPr>
          <p:cNvPr id="1011" name="Shape 1011"/>
          <p:cNvSpPr/>
          <p:nvPr/>
        </p:nvSpPr>
        <p:spPr>
          <a:xfrm>
            <a:off x="10379004" y="2619022"/>
            <a:ext cx="1988208" cy="4324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4.</a:t>
            </a:r>
            <a:r>
              <a:rPr b="1">
                <a:latin typeface="Arial"/>
                <a:ea typeface="Arial"/>
                <a:cs typeface="Arial"/>
                <a:sym typeface="Arial"/>
              </a:rPr>
              <a:t> Blood returns to left</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atrium from lungs.</a:t>
            </a:r>
          </a:p>
        </p:txBody>
      </p:sp>
      <p:sp>
        <p:nvSpPr>
          <p:cNvPr id="1012" name="Shape 1012"/>
          <p:cNvSpPr/>
          <p:nvPr/>
        </p:nvSpPr>
        <p:spPr>
          <a:xfrm>
            <a:off x="10372231" y="3129279"/>
            <a:ext cx="1692077" cy="4324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5.</a:t>
            </a:r>
            <a:r>
              <a:rPr b="1">
                <a:latin typeface="Arial"/>
                <a:ea typeface="Arial"/>
                <a:cs typeface="Arial"/>
                <a:sym typeface="Arial"/>
              </a:rPr>
              <a:t> Blood enters left</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ventricle.</a:t>
            </a:r>
          </a:p>
        </p:txBody>
      </p:sp>
      <p:sp>
        <p:nvSpPr>
          <p:cNvPr id="1013" name="Shape 1013"/>
          <p:cNvSpPr/>
          <p:nvPr/>
        </p:nvSpPr>
        <p:spPr>
          <a:xfrm>
            <a:off x="10376746" y="3705013"/>
            <a:ext cx="1731405" cy="625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6.</a:t>
            </a:r>
            <a:r>
              <a:rPr b="1">
                <a:latin typeface="Arial"/>
                <a:ea typeface="Arial"/>
                <a:cs typeface="Arial"/>
                <a:sym typeface="Arial"/>
              </a:rPr>
              <a:t> Blood is pumped</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to body from left</a:t>
            </a:r>
          </a:p>
          <a:p>
            <a:pPr marL="650240" indent="-650240" algn="l" defTabSz="1300480">
              <a:lnSpc>
                <a:spcPct val="95000"/>
              </a:lnSpc>
              <a:defRPr b="1" sz="1400">
                <a:latin typeface="Arial"/>
                <a:ea typeface="Arial"/>
                <a:cs typeface="Arial"/>
                <a:sym typeface="Arial"/>
              </a:defRPr>
            </a:pPr>
            <a:r>
              <a:t>ventricle.</a:t>
            </a:r>
          </a:p>
        </p:txBody>
      </p:sp>
      <p:sp>
        <p:nvSpPr>
          <p:cNvPr id="1014" name="Shape 1014"/>
          <p:cNvSpPr/>
          <p:nvPr/>
        </p:nvSpPr>
        <p:spPr>
          <a:xfrm>
            <a:off x="10381262" y="4479431"/>
            <a:ext cx="134663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...back to step 1</a:t>
            </a:r>
          </a:p>
        </p:txBody>
      </p:sp>
      <p:sp>
        <p:nvSpPr>
          <p:cNvPr id="1015" name="Shape 1015"/>
          <p:cNvSpPr/>
          <p:nvPr/>
        </p:nvSpPr>
        <p:spPr>
          <a:xfrm>
            <a:off x="3402470" y="3517617"/>
            <a:ext cx="426722"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16" name="Shape 1016"/>
          <p:cNvSpPr/>
          <p:nvPr/>
        </p:nvSpPr>
        <p:spPr>
          <a:xfrm>
            <a:off x="2853831" y="4854222"/>
            <a:ext cx="404143"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17" name="Shape 1017"/>
          <p:cNvSpPr/>
          <p:nvPr/>
        </p:nvSpPr>
        <p:spPr>
          <a:xfrm>
            <a:off x="2889955" y="5671537"/>
            <a:ext cx="614116"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18" name="Shape 1018"/>
          <p:cNvSpPr/>
          <p:nvPr/>
        </p:nvSpPr>
        <p:spPr>
          <a:xfrm>
            <a:off x="2795128" y="6617546"/>
            <a:ext cx="325121"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19" name="Shape 1019"/>
          <p:cNvSpPr/>
          <p:nvPr/>
        </p:nvSpPr>
        <p:spPr>
          <a:xfrm>
            <a:off x="4666826" y="6452729"/>
            <a:ext cx="449299"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20" name="Shape 1020"/>
          <p:cNvSpPr/>
          <p:nvPr/>
        </p:nvSpPr>
        <p:spPr>
          <a:xfrm>
            <a:off x="4854222" y="5007750"/>
            <a:ext cx="419947"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21" name="Shape 1021"/>
          <p:cNvSpPr/>
          <p:nvPr/>
        </p:nvSpPr>
        <p:spPr>
          <a:xfrm>
            <a:off x="5231270" y="4420729"/>
            <a:ext cx="237068"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22" name="Shape 1022"/>
          <p:cNvSpPr/>
          <p:nvPr/>
        </p:nvSpPr>
        <p:spPr>
          <a:xfrm flipH="1">
            <a:off x="8857262" y="3352800"/>
            <a:ext cx="259645" cy="180623"/>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23" name="Shape 1023"/>
          <p:cNvSpPr/>
          <p:nvPr/>
        </p:nvSpPr>
        <p:spPr>
          <a:xfrm flipV="1">
            <a:off x="9356230" y="4197208"/>
            <a:ext cx="1" cy="124179"/>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24" name="Shape 1024"/>
          <p:cNvSpPr/>
          <p:nvPr/>
        </p:nvSpPr>
        <p:spPr>
          <a:xfrm flipH="1" flipV="1">
            <a:off x="8164124" y="5172569"/>
            <a:ext cx="209975" cy="115147"/>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25" name="Shape 1025"/>
          <p:cNvSpPr/>
          <p:nvPr/>
        </p:nvSpPr>
        <p:spPr>
          <a:xfrm>
            <a:off x="8994987" y="4962595"/>
            <a:ext cx="462845" cy="173850"/>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26" name="Shape 1026"/>
          <p:cNvSpPr/>
          <p:nvPr/>
        </p:nvSpPr>
        <p:spPr>
          <a:xfrm>
            <a:off x="8922738" y="5172569"/>
            <a:ext cx="548641" cy="521547"/>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27" name="Shape 1027"/>
          <p:cNvSpPr/>
          <p:nvPr/>
        </p:nvSpPr>
        <p:spPr>
          <a:xfrm>
            <a:off x="9204960" y="6473049"/>
            <a:ext cx="288996" cy="15805"/>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031" name="45_24_partial_pressures_U.jpg"/>
          <p:cNvPicPr>
            <a:picLocks noChangeAspect="1"/>
          </p:cNvPicPr>
          <p:nvPr/>
        </p:nvPicPr>
        <p:blipFill>
          <a:blip r:embed="rId3">
            <a:extLst/>
          </a:blip>
          <a:srcRect l="0" t="0" r="0" b="2265"/>
          <a:stretch>
            <a:fillRect/>
          </a:stretch>
        </p:blipFill>
        <p:spPr>
          <a:xfrm>
            <a:off x="3197013" y="194168"/>
            <a:ext cx="6608517" cy="9153033"/>
          </a:xfrm>
          <a:prstGeom prst="rect">
            <a:avLst/>
          </a:prstGeom>
          <a:ln w="12700">
            <a:miter lim="400000"/>
          </a:ln>
        </p:spPr>
      </p:pic>
      <p:sp>
        <p:nvSpPr>
          <p:cNvPr id="1032" name="Shape 1032"/>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45.24</a:t>
            </a:r>
          </a:p>
        </p:txBody>
      </p:sp>
      <p:sp>
        <p:nvSpPr>
          <p:cNvPr id="1033" name="Shape 1033"/>
          <p:cNvSpPr/>
          <p:nvPr/>
        </p:nvSpPr>
        <p:spPr>
          <a:xfrm>
            <a:off x="6520462" y="1119857"/>
            <a:ext cx="112916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1.</a:t>
            </a:r>
            <a:r>
              <a:rPr b="1">
                <a:latin typeface="Arial"/>
                <a:ea typeface="Arial"/>
                <a:cs typeface="Arial"/>
                <a:sym typeface="Arial"/>
              </a:rPr>
              <a:t> Inhaled air</a:t>
            </a:r>
          </a:p>
        </p:txBody>
      </p:sp>
      <p:sp>
        <p:nvSpPr>
          <p:cNvPr id="1034" name="Shape 1034"/>
          <p:cNvSpPr/>
          <p:nvPr/>
        </p:nvSpPr>
        <p:spPr>
          <a:xfrm>
            <a:off x="8265724" y="1736231"/>
            <a:ext cx="984350" cy="6257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2.</a:t>
            </a:r>
            <a:r>
              <a:rPr b="1">
                <a:latin typeface="Arial"/>
                <a:ea typeface="Arial"/>
                <a:cs typeface="Arial"/>
                <a:sym typeface="Arial"/>
              </a:rPr>
              <a:t> Alveolar</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space</a:t>
            </a:r>
          </a:p>
          <a:p>
            <a:pPr marL="650240" indent="-650240" algn="l" defTabSz="1300480">
              <a:lnSpc>
                <a:spcPct val="95000"/>
              </a:lnSpc>
              <a:defRPr b="1" sz="1400">
                <a:latin typeface="Arial"/>
                <a:ea typeface="Arial"/>
                <a:cs typeface="Arial"/>
                <a:sym typeface="Arial"/>
              </a:defRPr>
            </a:pPr>
            <a:r>
              <a:t>(in lungs)</a:t>
            </a:r>
          </a:p>
        </p:txBody>
      </p:sp>
      <p:sp>
        <p:nvSpPr>
          <p:cNvPr id="1035" name="Shape 1035"/>
          <p:cNvSpPr/>
          <p:nvPr/>
        </p:nvSpPr>
        <p:spPr>
          <a:xfrm>
            <a:off x="8243146" y="3467946"/>
            <a:ext cx="1396294" cy="625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3.</a:t>
            </a:r>
            <a:r>
              <a:rPr b="1">
                <a:latin typeface="Arial"/>
                <a:ea typeface="Arial"/>
                <a:cs typeface="Arial"/>
                <a:sym typeface="Arial"/>
              </a:rPr>
              <a:t> Blood </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leaving alveolar</a:t>
            </a:r>
          </a:p>
          <a:p>
            <a:pPr marL="650240" indent="-650240" algn="l" defTabSz="1300480">
              <a:lnSpc>
                <a:spcPct val="95000"/>
              </a:lnSpc>
              <a:defRPr b="1" sz="1400">
                <a:latin typeface="Arial"/>
                <a:ea typeface="Arial"/>
                <a:cs typeface="Arial"/>
                <a:sym typeface="Arial"/>
              </a:defRPr>
            </a:pPr>
            <a:r>
              <a:t>capillaries</a:t>
            </a:r>
          </a:p>
        </p:txBody>
      </p:sp>
      <p:sp>
        <p:nvSpPr>
          <p:cNvPr id="1036" name="Shape 1036"/>
          <p:cNvSpPr/>
          <p:nvPr/>
        </p:nvSpPr>
        <p:spPr>
          <a:xfrm>
            <a:off x="8249919" y="7522916"/>
            <a:ext cx="1326754" cy="6257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4.</a:t>
            </a:r>
            <a:r>
              <a:rPr b="1">
                <a:latin typeface="Arial"/>
                <a:ea typeface="Arial"/>
                <a:cs typeface="Arial"/>
                <a:sym typeface="Arial"/>
              </a:rPr>
              <a:t> Blood </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entering tissue</a:t>
            </a:r>
          </a:p>
          <a:p>
            <a:pPr marL="650240" indent="-650240" algn="l" defTabSz="1300480">
              <a:lnSpc>
                <a:spcPct val="95000"/>
              </a:lnSpc>
              <a:defRPr b="1" sz="1400">
                <a:latin typeface="Arial"/>
                <a:ea typeface="Arial"/>
                <a:cs typeface="Arial"/>
                <a:sym typeface="Arial"/>
              </a:defRPr>
            </a:pPr>
            <a:r>
              <a:t>capillaries</a:t>
            </a:r>
          </a:p>
        </p:txBody>
      </p:sp>
      <p:sp>
        <p:nvSpPr>
          <p:cNvPr id="1037" name="Shape 1037"/>
          <p:cNvSpPr/>
          <p:nvPr/>
        </p:nvSpPr>
        <p:spPr>
          <a:xfrm>
            <a:off x="6023750" y="9107875"/>
            <a:ext cx="89883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5.</a:t>
            </a:r>
            <a:r>
              <a:rPr b="1">
                <a:latin typeface="Arial"/>
                <a:ea typeface="Arial"/>
                <a:cs typeface="Arial"/>
                <a:sym typeface="Arial"/>
              </a:rPr>
              <a:t> Tissues</a:t>
            </a:r>
          </a:p>
        </p:txBody>
      </p:sp>
      <p:sp>
        <p:nvSpPr>
          <p:cNvPr id="1038" name="Shape 1038"/>
          <p:cNvSpPr/>
          <p:nvPr/>
        </p:nvSpPr>
        <p:spPr>
          <a:xfrm>
            <a:off x="3257973" y="7459698"/>
            <a:ext cx="1238027" cy="6257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6.</a:t>
            </a:r>
            <a:r>
              <a:rPr b="1">
                <a:latin typeface="Arial"/>
                <a:ea typeface="Arial"/>
                <a:cs typeface="Arial"/>
                <a:sym typeface="Arial"/>
              </a:rPr>
              <a:t> Blood </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leaving tissue</a:t>
            </a:r>
          </a:p>
          <a:p>
            <a:pPr marL="650240" indent="-650240" algn="l" defTabSz="1300480">
              <a:lnSpc>
                <a:spcPct val="95000"/>
              </a:lnSpc>
              <a:defRPr b="1" sz="1400">
                <a:latin typeface="Arial"/>
                <a:ea typeface="Arial"/>
                <a:cs typeface="Arial"/>
                <a:sym typeface="Arial"/>
              </a:defRPr>
            </a:pPr>
            <a:r>
              <a:t>capillaries</a:t>
            </a:r>
          </a:p>
        </p:txBody>
      </p:sp>
      <p:sp>
        <p:nvSpPr>
          <p:cNvPr id="1039" name="Shape 1039"/>
          <p:cNvSpPr/>
          <p:nvPr/>
        </p:nvSpPr>
        <p:spPr>
          <a:xfrm>
            <a:off x="3262488" y="3454400"/>
            <a:ext cx="1485021" cy="6257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7.</a:t>
            </a:r>
            <a:r>
              <a:rPr b="1">
                <a:latin typeface="Arial"/>
                <a:ea typeface="Arial"/>
                <a:cs typeface="Arial"/>
                <a:sym typeface="Arial"/>
              </a:rPr>
              <a:t> Blood </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entering alveolar</a:t>
            </a:r>
          </a:p>
          <a:p>
            <a:pPr marL="650240" indent="-650240" algn="l" defTabSz="1300480">
              <a:lnSpc>
                <a:spcPct val="95000"/>
              </a:lnSpc>
              <a:defRPr b="1" sz="1400">
                <a:latin typeface="Arial"/>
                <a:ea typeface="Arial"/>
                <a:cs typeface="Arial"/>
                <a:sym typeface="Arial"/>
              </a:defRPr>
            </a:pPr>
            <a:r>
              <a:t>capillaries</a:t>
            </a:r>
          </a:p>
        </p:txBody>
      </p:sp>
      <p:sp>
        <p:nvSpPr>
          <p:cNvPr id="1040" name="Shape 1040"/>
          <p:cNvSpPr/>
          <p:nvPr/>
        </p:nvSpPr>
        <p:spPr>
          <a:xfrm>
            <a:off x="3267004" y="1729457"/>
            <a:ext cx="1083147" cy="625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8.</a:t>
            </a:r>
            <a:r>
              <a:rPr b="1">
                <a:latin typeface="Arial"/>
                <a:ea typeface="Arial"/>
                <a:cs typeface="Arial"/>
                <a:sym typeface="Arial"/>
              </a:rPr>
              <a:t> Alveolar  </a:t>
            </a:r>
            <a:endParaRPr b="1">
              <a:latin typeface="Arial"/>
              <a:ea typeface="Arial"/>
              <a:cs typeface="Arial"/>
              <a:sym typeface="Arial"/>
            </a:endParaRPr>
          </a:p>
          <a:p>
            <a:pPr marL="650240" indent="-650240" algn="l" defTabSz="1300480">
              <a:lnSpc>
                <a:spcPct val="95000"/>
              </a:lnSpc>
              <a:defRPr b="1" sz="1400">
                <a:latin typeface="Arial"/>
                <a:ea typeface="Arial"/>
                <a:cs typeface="Arial"/>
                <a:sym typeface="Arial"/>
              </a:defRPr>
            </a:pPr>
            <a:r>
              <a:t>space</a:t>
            </a:r>
          </a:p>
          <a:p>
            <a:pPr marL="650240" indent="-650240" algn="l" defTabSz="1300480">
              <a:lnSpc>
                <a:spcPct val="95000"/>
              </a:lnSpc>
              <a:defRPr b="1" sz="1400">
                <a:latin typeface="Arial"/>
                <a:ea typeface="Arial"/>
                <a:cs typeface="Arial"/>
                <a:sym typeface="Arial"/>
              </a:defRPr>
            </a:pPr>
            <a:r>
              <a:t>(in lungs)</a:t>
            </a:r>
          </a:p>
        </p:txBody>
      </p:sp>
      <p:sp>
        <p:nvSpPr>
          <p:cNvPr id="1041" name="Shape 1041"/>
          <p:cNvSpPr/>
          <p:nvPr/>
        </p:nvSpPr>
        <p:spPr>
          <a:xfrm>
            <a:off x="5012266" y="1124373"/>
            <a:ext cx="118862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400">
                <a:latin typeface="Arial Black"/>
                <a:ea typeface="Arial Black"/>
                <a:cs typeface="Arial Black"/>
                <a:sym typeface="Arial Black"/>
              </a:defRPr>
            </a:pPr>
            <a:r>
              <a:t>9.</a:t>
            </a:r>
            <a:r>
              <a:rPr b="1">
                <a:latin typeface="Arial"/>
                <a:ea typeface="Arial"/>
                <a:cs typeface="Arial"/>
                <a:sym typeface="Arial"/>
              </a:rPr>
              <a:t> Exhaled air</a:t>
            </a:r>
          </a:p>
        </p:txBody>
      </p:sp>
      <p:sp>
        <p:nvSpPr>
          <p:cNvPr id="1042" name="Shape 1042"/>
          <p:cNvSpPr/>
          <p:nvPr/>
        </p:nvSpPr>
        <p:spPr>
          <a:xfrm>
            <a:off x="5269653" y="3682435"/>
            <a:ext cx="2156632"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400">
                <a:latin typeface="Arial Black"/>
                <a:ea typeface="Arial Black"/>
                <a:cs typeface="Arial Black"/>
                <a:sym typeface="Arial Black"/>
              </a:defRPr>
            </a:lvl1pPr>
          </a:lstStyle>
          <a:p>
            <a:pPr/>
            <a:r>
              <a:t>Pulmonary circulation</a:t>
            </a:r>
          </a:p>
        </p:txBody>
      </p:sp>
      <p:sp>
        <p:nvSpPr>
          <p:cNvPr id="1043" name="Shape 1043"/>
          <p:cNvSpPr/>
          <p:nvPr/>
        </p:nvSpPr>
        <p:spPr>
          <a:xfrm>
            <a:off x="5355448" y="7473244"/>
            <a:ext cx="201772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400">
                <a:latin typeface="Arial Black"/>
                <a:ea typeface="Arial Black"/>
                <a:cs typeface="Arial Black"/>
                <a:sym typeface="Arial Black"/>
              </a:defRPr>
            </a:lvl1pPr>
          </a:lstStyle>
          <a:p>
            <a:pPr/>
            <a:r>
              <a:t>Systemic circulation</a:t>
            </a:r>
          </a:p>
        </p:txBody>
      </p:sp>
      <p:sp>
        <p:nvSpPr>
          <p:cNvPr id="1044" name="Shape 1044"/>
          <p:cNvSpPr/>
          <p:nvPr/>
        </p:nvSpPr>
        <p:spPr>
          <a:xfrm>
            <a:off x="6669475" y="553155"/>
            <a:ext cx="30935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160</a:t>
            </a:r>
          </a:p>
        </p:txBody>
      </p:sp>
      <p:sp>
        <p:nvSpPr>
          <p:cNvPr id="1045" name="Shape 1045"/>
          <p:cNvSpPr/>
          <p:nvPr/>
        </p:nvSpPr>
        <p:spPr>
          <a:xfrm>
            <a:off x="7084906" y="815057"/>
            <a:ext cx="259867"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0.3</a:t>
            </a:r>
          </a:p>
        </p:txBody>
      </p:sp>
      <p:sp>
        <p:nvSpPr>
          <p:cNvPr id="1046" name="Shape 1046"/>
          <p:cNvSpPr/>
          <p:nvPr/>
        </p:nvSpPr>
        <p:spPr>
          <a:xfrm>
            <a:off x="8367324" y="1284675"/>
            <a:ext cx="30935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104</a:t>
            </a:r>
          </a:p>
        </p:txBody>
      </p:sp>
      <p:sp>
        <p:nvSpPr>
          <p:cNvPr id="1047" name="Shape 1047"/>
          <p:cNvSpPr/>
          <p:nvPr/>
        </p:nvSpPr>
        <p:spPr>
          <a:xfrm>
            <a:off x="8809849" y="1429173"/>
            <a:ext cx="21046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40</a:t>
            </a:r>
          </a:p>
        </p:txBody>
      </p:sp>
      <p:sp>
        <p:nvSpPr>
          <p:cNvPr id="1048" name="Shape 1048"/>
          <p:cNvSpPr/>
          <p:nvPr/>
        </p:nvSpPr>
        <p:spPr>
          <a:xfrm>
            <a:off x="8367324" y="2982524"/>
            <a:ext cx="30935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104</a:t>
            </a:r>
          </a:p>
        </p:txBody>
      </p:sp>
      <p:sp>
        <p:nvSpPr>
          <p:cNvPr id="1049" name="Shape 1049"/>
          <p:cNvSpPr/>
          <p:nvPr/>
        </p:nvSpPr>
        <p:spPr>
          <a:xfrm>
            <a:off x="8809849" y="3127022"/>
            <a:ext cx="21046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40</a:t>
            </a:r>
          </a:p>
        </p:txBody>
      </p:sp>
      <p:sp>
        <p:nvSpPr>
          <p:cNvPr id="1050" name="Shape 1050"/>
          <p:cNvSpPr/>
          <p:nvPr/>
        </p:nvSpPr>
        <p:spPr>
          <a:xfrm>
            <a:off x="8367324" y="7046524"/>
            <a:ext cx="30935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104</a:t>
            </a:r>
          </a:p>
        </p:txBody>
      </p:sp>
      <p:sp>
        <p:nvSpPr>
          <p:cNvPr id="1051" name="Shape 1051"/>
          <p:cNvSpPr/>
          <p:nvPr/>
        </p:nvSpPr>
        <p:spPr>
          <a:xfrm>
            <a:off x="8809849" y="7191022"/>
            <a:ext cx="21046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40</a:t>
            </a:r>
          </a:p>
        </p:txBody>
      </p:sp>
      <p:sp>
        <p:nvSpPr>
          <p:cNvPr id="1052" name="Shape 1052"/>
          <p:cNvSpPr/>
          <p:nvPr/>
        </p:nvSpPr>
        <p:spPr>
          <a:xfrm>
            <a:off x="6109546" y="8816622"/>
            <a:ext cx="31430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&lt;40</a:t>
            </a:r>
          </a:p>
        </p:txBody>
      </p:sp>
      <p:sp>
        <p:nvSpPr>
          <p:cNvPr id="1053" name="Shape 1053"/>
          <p:cNvSpPr/>
          <p:nvPr/>
        </p:nvSpPr>
        <p:spPr>
          <a:xfrm>
            <a:off x="6497884" y="8816622"/>
            <a:ext cx="31430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&gt;45</a:t>
            </a:r>
          </a:p>
        </p:txBody>
      </p:sp>
      <p:sp>
        <p:nvSpPr>
          <p:cNvPr id="1054" name="Shape 1054"/>
          <p:cNvSpPr/>
          <p:nvPr/>
        </p:nvSpPr>
        <p:spPr>
          <a:xfrm>
            <a:off x="3409244" y="7172959"/>
            <a:ext cx="210469"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40</a:t>
            </a:r>
          </a:p>
        </p:txBody>
      </p:sp>
      <p:sp>
        <p:nvSpPr>
          <p:cNvPr id="1055" name="Shape 1055"/>
          <p:cNvSpPr/>
          <p:nvPr/>
        </p:nvSpPr>
        <p:spPr>
          <a:xfrm>
            <a:off x="3797582" y="7172959"/>
            <a:ext cx="210468"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45</a:t>
            </a:r>
          </a:p>
        </p:txBody>
      </p:sp>
      <p:sp>
        <p:nvSpPr>
          <p:cNvPr id="1056" name="Shape 1056"/>
          <p:cNvSpPr/>
          <p:nvPr/>
        </p:nvSpPr>
        <p:spPr>
          <a:xfrm>
            <a:off x="4041422" y="6080195"/>
            <a:ext cx="576139"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Venae</a:t>
            </a:r>
          </a:p>
          <a:p>
            <a:pPr marL="650240" indent="-650240" algn="l" defTabSz="1300480">
              <a:lnSpc>
                <a:spcPct val="95000"/>
              </a:lnSpc>
              <a:defRPr b="1" sz="1400">
                <a:latin typeface="Arial"/>
                <a:ea typeface="Arial"/>
                <a:cs typeface="Arial"/>
                <a:sym typeface="Arial"/>
              </a:defRPr>
            </a:pPr>
            <a:r>
              <a:t>cavae</a:t>
            </a:r>
          </a:p>
        </p:txBody>
      </p:sp>
      <p:sp>
        <p:nvSpPr>
          <p:cNvPr id="1057" name="Shape 1057"/>
          <p:cNvSpPr/>
          <p:nvPr/>
        </p:nvSpPr>
        <p:spPr>
          <a:xfrm>
            <a:off x="3788550" y="4752622"/>
            <a:ext cx="289414" cy="2490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i="1" sz="1400">
                <a:latin typeface="Arial"/>
                <a:ea typeface="Arial"/>
                <a:cs typeface="Arial"/>
                <a:sym typeface="Arial"/>
              </a:defRPr>
            </a:pPr>
            <a:r>
              <a:t>P</a:t>
            </a:r>
            <a:r>
              <a:rPr baseline="-20928" i="0"/>
              <a:t>O</a:t>
            </a:r>
            <a:r>
              <a:rPr baseline="-35071" i="0"/>
              <a:t>2</a:t>
            </a:r>
          </a:p>
        </p:txBody>
      </p:sp>
      <p:sp>
        <p:nvSpPr>
          <p:cNvPr id="1058" name="Shape 1058"/>
          <p:cNvSpPr/>
          <p:nvPr/>
        </p:nvSpPr>
        <p:spPr>
          <a:xfrm>
            <a:off x="3770488" y="5339644"/>
            <a:ext cx="375015" cy="2490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i="1" sz="1400">
                <a:latin typeface="Arial"/>
                <a:ea typeface="Arial"/>
                <a:cs typeface="Arial"/>
                <a:sym typeface="Arial"/>
              </a:defRPr>
            </a:pPr>
            <a:r>
              <a:t>P</a:t>
            </a:r>
            <a:r>
              <a:rPr baseline="-20928" i="0"/>
              <a:t>CO</a:t>
            </a:r>
            <a:r>
              <a:rPr baseline="-35071" i="0"/>
              <a:t>2</a:t>
            </a:r>
          </a:p>
        </p:txBody>
      </p:sp>
      <p:sp>
        <p:nvSpPr>
          <p:cNvPr id="1059" name="Shape 1059"/>
          <p:cNvSpPr/>
          <p:nvPr/>
        </p:nvSpPr>
        <p:spPr>
          <a:xfrm>
            <a:off x="8295075" y="4870026"/>
            <a:ext cx="476995"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Aorta</a:t>
            </a:r>
          </a:p>
        </p:txBody>
      </p:sp>
      <p:sp>
        <p:nvSpPr>
          <p:cNvPr id="1060" name="Shape 1060"/>
          <p:cNvSpPr/>
          <p:nvPr/>
        </p:nvSpPr>
        <p:spPr>
          <a:xfrm>
            <a:off x="8295075" y="5213208"/>
            <a:ext cx="980965" cy="3907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Pulmonary</a:t>
            </a:r>
          </a:p>
          <a:p>
            <a:pPr marL="650240" indent="-650240" algn="l" defTabSz="1300480">
              <a:lnSpc>
                <a:spcPct val="95000"/>
              </a:lnSpc>
              <a:defRPr b="1" sz="1400">
                <a:latin typeface="Arial"/>
                <a:ea typeface="Arial"/>
                <a:cs typeface="Arial"/>
                <a:sym typeface="Arial"/>
              </a:defRPr>
            </a:pPr>
            <a:r>
              <a:t>artery</a:t>
            </a:r>
          </a:p>
        </p:txBody>
      </p:sp>
      <p:sp>
        <p:nvSpPr>
          <p:cNvPr id="1061" name="Shape 1061"/>
          <p:cNvSpPr/>
          <p:nvPr/>
        </p:nvSpPr>
        <p:spPr>
          <a:xfrm>
            <a:off x="8295075" y="5737013"/>
            <a:ext cx="980965"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Pulmonary</a:t>
            </a:r>
          </a:p>
          <a:p>
            <a:pPr marL="650240" indent="-650240" algn="l" defTabSz="1300480">
              <a:lnSpc>
                <a:spcPct val="95000"/>
              </a:lnSpc>
              <a:defRPr b="1" sz="1400">
                <a:latin typeface="Arial"/>
                <a:ea typeface="Arial"/>
                <a:cs typeface="Arial"/>
                <a:sym typeface="Arial"/>
              </a:defRPr>
            </a:pPr>
            <a:r>
              <a:t>vein</a:t>
            </a:r>
          </a:p>
        </p:txBody>
      </p:sp>
      <p:sp>
        <p:nvSpPr>
          <p:cNvPr id="1062" name="Shape 1062"/>
          <p:cNvSpPr/>
          <p:nvPr/>
        </p:nvSpPr>
        <p:spPr>
          <a:xfrm>
            <a:off x="3770488" y="5086773"/>
            <a:ext cx="630710"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200">
                <a:latin typeface="Arial"/>
                <a:ea typeface="Arial"/>
                <a:cs typeface="Arial"/>
                <a:sym typeface="Arial"/>
              </a:defRPr>
            </a:lvl1pPr>
          </a:lstStyle>
          <a:p>
            <a:pPr/>
            <a:r>
              <a:t>(mm Hg)</a:t>
            </a:r>
          </a:p>
        </p:txBody>
      </p:sp>
      <p:sp>
        <p:nvSpPr>
          <p:cNvPr id="1063" name="Shape 1063"/>
          <p:cNvSpPr/>
          <p:nvPr/>
        </p:nvSpPr>
        <p:spPr>
          <a:xfrm>
            <a:off x="3770488" y="5637670"/>
            <a:ext cx="630710" cy="1728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200">
                <a:latin typeface="Arial"/>
                <a:ea typeface="Arial"/>
                <a:cs typeface="Arial"/>
                <a:sym typeface="Arial"/>
              </a:defRPr>
            </a:lvl1pPr>
          </a:lstStyle>
          <a:p>
            <a:pPr/>
            <a:r>
              <a:t>(mm Hg)</a:t>
            </a:r>
          </a:p>
        </p:txBody>
      </p:sp>
      <p:sp>
        <p:nvSpPr>
          <p:cNvPr id="1064" name="Shape 1064"/>
          <p:cNvSpPr/>
          <p:nvPr/>
        </p:nvSpPr>
        <p:spPr>
          <a:xfrm>
            <a:off x="4669084" y="6199858"/>
            <a:ext cx="496712"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65" name="Shape 1065"/>
          <p:cNvSpPr/>
          <p:nvPr/>
        </p:nvSpPr>
        <p:spPr>
          <a:xfrm flipH="1">
            <a:off x="5170311" y="5319324"/>
            <a:ext cx="776676" cy="880534"/>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66" name="Shape 1066"/>
          <p:cNvSpPr/>
          <p:nvPr/>
        </p:nvSpPr>
        <p:spPr>
          <a:xfrm>
            <a:off x="5170311" y="6199857"/>
            <a:ext cx="487681" cy="614117"/>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67" name="Shape 1067"/>
          <p:cNvSpPr/>
          <p:nvPr/>
        </p:nvSpPr>
        <p:spPr>
          <a:xfrm flipV="1">
            <a:off x="6827520" y="4967111"/>
            <a:ext cx="1444979" cy="24384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68" name="Shape 1068"/>
          <p:cNvSpPr/>
          <p:nvPr/>
        </p:nvSpPr>
        <p:spPr>
          <a:xfrm flipV="1">
            <a:off x="7211342" y="5328355"/>
            <a:ext cx="1038579" cy="8128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69" name="Shape 1069"/>
          <p:cNvSpPr/>
          <p:nvPr/>
        </p:nvSpPr>
        <p:spPr>
          <a:xfrm>
            <a:off x="7369386" y="5621866"/>
            <a:ext cx="885050" cy="225779"/>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70" name="Shape 1070"/>
          <p:cNvSpPr/>
          <p:nvPr/>
        </p:nvSpPr>
        <p:spPr>
          <a:xfrm>
            <a:off x="3357315" y="1255324"/>
            <a:ext cx="30935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104</a:t>
            </a:r>
          </a:p>
        </p:txBody>
      </p:sp>
      <p:sp>
        <p:nvSpPr>
          <p:cNvPr id="1071" name="Shape 1071"/>
          <p:cNvSpPr/>
          <p:nvPr/>
        </p:nvSpPr>
        <p:spPr>
          <a:xfrm>
            <a:off x="3813386" y="1413368"/>
            <a:ext cx="210469"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40</a:t>
            </a:r>
          </a:p>
        </p:txBody>
      </p:sp>
      <p:sp>
        <p:nvSpPr>
          <p:cNvPr id="1072" name="Shape 1072"/>
          <p:cNvSpPr/>
          <p:nvPr/>
        </p:nvSpPr>
        <p:spPr>
          <a:xfrm>
            <a:off x="3797582" y="3167662"/>
            <a:ext cx="21046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45</a:t>
            </a:r>
          </a:p>
        </p:txBody>
      </p:sp>
      <p:sp>
        <p:nvSpPr>
          <p:cNvPr id="1073" name="Shape 1073"/>
          <p:cNvSpPr/>
          <p:nvPr/>
        </p:nvSpPr>
        <p:spPr>
          <a:xfrm>
            <a:off x="3411502" y="3165404"/>
            <a:ext cx="21046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40</a:t>
            </a:r>
          </a:p>
        </p:txBody>
      </p:sp>
      <p:sp>
        <p:nvSpPr>
          <p:cNvPr id="1074" name="Shape 1074"/>
          <p:cNvSpPr/>
          <p:nvPr/>
        </p:nvSpPr>
        <p:spPr>
          <a:xfrm>
            <a:off x="5312550" y="636693"/>
            <a:ext cx="30935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120</a:t>
            </a:r>
          </a:p>
        </p:txBody>
      </p:sp>
      <p:sp>
        <p:nvSpPr>
          <p:cNvPr id="1075" name="Shape 1075"/>
          <p:cNvSpPr/>
          <p:nvPr/>
        </p:nvSpPr>
        <p:spPr>
          <a:xfrm>
            <a:off x="5779911" y="695395"/>
            <a:ext cx="21046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27</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pasted-image.png"/>
          <p:cNvPicPr>
            <a:picLocks noChangeAspect="1"/>
          </p:cNvPicPr>
          <p:nvPr/>
        </p:nvPicPr>
        <p:blipFill>
          <a:blip r:embed="rId2">
            <a:extLst/>
          </a:blip>
          <a:stretch>
            <a:fillRect/>
          </a:stretch>
        </p:blipFill>
        <p:spPr>
          <a:xfrm>
            <a:off x="-196850" y="1613690"/>
            <a:ext cx="13004800" cy="6526220"/>
          </a:xfrm>
          <a:prstGeom prst="rect">
            <a:avLst/>
          </a:prstGeom>
          <a:ln w="12700">
            <a:miter lim="400000"/>
          </a:ln>
        </p:spPr>
      </p:pic>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79" name="Shape 1079"/>
          <p:cNvSpPr/>
          <p:nvPr>
            <p:ph type="title" idx="4294967295"/>
          </p:nvPr>
        </p:nvSpPr>
        <p:spPr>
          <a:xfrm>
            <a:off x="97084" y="243839"/>
            <a:ext cx="12480996" cy="679593"/>
          </a:xfrm>
          <a:prstGeom prst="rect">
            <a:avLst/>
          </a:prstGeom>
        </p:spPr>
        <p:txBody>
          <a:bodyPr lIns="58352" tIns="58352" rIns="58352" bIns="58352"/>
          <a:lstStyle>
            <a:lvl1pPr marL="596324" indent="-596324" algn="l" defTabSz="1209446">
              <a:lnSpc>
                <a:spcPct val="90000"/>
              </a:lnSpc>
              <a:defRPr b="1" sz="4092">
                <a:solidFill>
                  <a:srgbClr val="9D002D"/>
                </a:solidFill>
                <a:latin typeface="Times New Roman"/>
                <a:ea typeface="Times New Roman"/>
                <a:cs typeface="Times New Roman"/>
                <a:sym typeface="Times New Roman"/>
              </a:defRPr>
            </a:lvl1pPr>
          </a:lstStyle>
          <a:p>
            <a:pPr/>
            <a:r>
              <a:t>The Cardiac Cycle</a:t>
            </a:r>
          </a:p>
        </p:txBody>
      </p:sp>
      <p:sp>
        <p:nvSpPr>
          <p:cNvPr id="1080" name="Shape 1080"/>
          <p:cNvSpPr/>
          <p:nvPr>
            <p:ph type="body" idx="4294967295"/>
          </p:nvPr>
        </p:nvSpPr>
        <p:spPr>
          <a:xfrm>
            <a:off x="79022" y="1783644"/>
            <a:ext cx="12480996" cy="7215859"/>
          </a:xfrm>
          <a:prstGeom prst="rect">
            <a:avLst/>
          </a:prstGeom>
        </p:spPr>
        <p:txBody>
          <a:bodyPr lIns="58352" tIns="58352" rIns="58352" bIns="58352" anchor="t"/>
          <a:lstStyle/>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Signals from the sinoatrial (SA) node ensure that the atria contract simultaneously, then relax</a:t>
            </a:r>
          </a:p>
          <a:p>
            <a:pPr marL="379185" indent="-379185" defTabSz="1167271">
              <a:spcBef>
                <a:spcPts val="900"/>
              </a:spcBef>
              <a:buClr>
                <a:srgbClr val="9D002D"/>
              </a:buClr>
              <a:buSzPct val="100000"/>
              <a:buFont typeface="Wingdings"/>
              <a:buChar char="▪"/>
              <a:defRPr sz="3800">
                <a:latin typeface="Arial"/>
                <a:ea typeface="Arial"/>
                <a:cs typeface="Arial"/>
                <a:sym typeface="Arial"/>
              </a:defRPr>
            </a:pPr>
            <a:r>
              <a:t>Signals from the atrioventricular (AV) node ensure that the ventricles contract while the atria are relaxed</a:t>
            </a:r>
          </a:p>
          <a:p>
            <a:pPr lvl="1" marL="836246" indent="-404446" defTabSz="1167271">
              <a:spcBef>
                <a:spcPts val="800"/>
              </a:spcBef>
              <a:buClr>
                <a:srgbClr val="9D002D"/>
              </a:buClr>
              <a:buSzPct val="100000"/>
              <a:buChar char="–"/>
              <a:defRPr>
                <a:latin typeface="Arial"/>
                <a:ea typeface="Arial"/>
                <a:cs typeface="Arial"/>
                <a:sym typeface="Arial"/>
              </a:defRPr>
            </a:pPr>
            <a:r>
              <a:t>The contraction phase is the systole</a:t>
            </a:r>
          </a:p>
          <a:p>
            <a:pPr lvl="1" marL="836246" indent="-404446" defTabSz="1167271">
              <a:spcBef>
                <a:spcPts val="800"/>
              </a:spcBef>
              <a:buClr>
                <a:srgbClr val="9D002D"/>
              </a:buClr>
              <a:buSzPct val="100000"/>
              <a:buChar char="–"/>
              <a:defRPr>
                <a:latin typeface="Arial"/>
                <a:ea typeface="Arial"/>
                <a:cs typeface="Arial"/>
                <a:sym typeface="Arial"/>
              </a:defRPr>
            </a:pPr>
            <a:r>
              <a:t>The relaxation phase is the diastole</a:t>
            </a:r>
          </a:p>
        </p:txBody>
      </p:sp>
      <p:sp>
        <p:nvSpPr>
          <p:cNvPr id="1081" name="Shape 108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83" name="Shape 108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Cardiac Cycle and Blood Pressure</a:t>
            </a:r>
          </a:p>
        </p:txBody>
      </p:sp>
      <p:sp>
        <p:nvSpPr>
          <p:cNvPr id="1084" name="Shape 1084"/>
          <p:cNvSpPr/>
          <p:nvPr>
            <p:ph type="body" idx="4294967295"/>
          </p:nvPr>
        </p:nvSpPr>
        <p:spPr>
          <a:xfrm>
            <a:off x="205457" y="1819768"/>
            <a:ext cx="12480997" cy="741002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contraction phase of the atria and the ventricles, called </a:t>
            </a:r>
            <a:r>
              <a:rPr b="1"/>
              <a:t>systole</a:t>
            </a:r>
            <a:r>
              <a:t>, is coordinated with their relaxation phase, or </a:t>
            </a:r>
            <a:r>
              <a:rPr b="1"/>
              <a:t>diastole</a:t>
            </a:r>
            <a:endParaRPr b="1"/>
          </a:p>
          <a:p>
            <a:pPr lvl="1" marL="836246" indent="-404446" defTabSz="1300480">
              <a:spcBef>
                <a:spcPts val="800"/>
              </a:spcBef>
              <a:buClr>
                <a:srgbClr val="9D002D"/>
              </a:buClr>
              <a:buSzPct val="100000"/>
              <a:buChar char="–"/>
              <a:defRPr>
                <a:latin typeface="Arial"/>
                <a:ea typeface="Arial"/>
                <a:cs typeface="Arial"/>
                <a:sym typeface="Arial"/>
              </a:defRPr>
            </a:pPr>
            <a:r>
              <a:t>A </a:t>
            </a:r>
            <a:r>
              <a:rPr b="1"/>
              <a:t>cardiac cycle</a:t>
            </a:r>
            <a:r>
              <a:t> consists of one complete systole and one complete diastole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Blood pressure measured in the systemic arterial circulation at the peak of ventricular ejection into the aorta is called the </a:t>
            </a:r>
            <a:r>
              <a:rPr b="1"/>
              <a:t>systolic blood pressure</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Blood pressure measured just before ventricular ejection is called the </a:t>
            </a:r>
            <a:r>
              <a:rPr b="1"/>
              <a:t>diastolic blood pressure</a:t>
            </a:r>
          </a:p>
        </p:txBody>
      </p:sp>
      <p:sp>
        <p:nvSpPr>
          <p:cNvPr id="1085" name="Shape 108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087" name="45_25_electrical_activation_U.jpg"/>
          <p:cNvPicPr>
            <a:picLocks noChangeAspect="1"/>
          </p:cNvPicPr>
          <p:nvPr/>
        </p:nvPicPr>
        <p:blipFill>
          <a:blip r:embed="rId3">
            <a:extLst/>
          </a:blip>
          <a:srcRect l="0" t="0" r="0" b="3082"/>
          <a:stretch>
            <a:fillRect/>
          </a:stretch>
        </p:blipFill>
        <p:spPr>
          <a:xfrm>
            <a:off x="422204" y="1212426"/>
            <a:ext cx="12158135" cy="7100713"/>
          </a:xfrm>
          <a:prstGeom prst="rect">
            <a:avLst/>
          </a:prstGeom>
          <a:ln w="12700">
            <a:miter lim="400000"/>
          </a:ln>
        </p:spPr>
      </p:pic>
      <p:sp>
        <p:nvSpPr>
          <p:cNvPr id="1088" name="Shape 1088"/>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45.25</a:t>
            </a:r>
          </a:p>
        </p:txBody>
      </p:sp>
      <p:sp>
        <p:nvSpPr>
          <p:cNvPr id="1089" name="Shape 1089"/>
          <p:cNvSpPr/>
          <p:nvPr/>
        </p:nvSpPr>
        <p:spPr>
          <a:xfrm>
            <a:off x="611857" y="1993617"/>
            <a:ext cx="498079"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600">
                <a:latin typeface="Arial"/>
                <a:ea typeface="Arial"/>
                <a:cs typeface="Arial"/>
                <a:sym typeface="Arial"/>
              </a:defRPr>
            </a:pPr>
            <a:r>
              <a:t>SA</a:t>
            </a:r>
          </a:p>
          <a:p>
            <a:pPr marL="650240" indent="-650240" algn="l" defTabSz="1300480">
              <a:lnSpc>
                <a:spcPct val="95000"/>
              </a:lnSpc>
              <a:defRPr b="1" sz="1600">
                <a:latin typeface="Arial"/>
                <a:ea typeface="Arial"/>
                <a:cs typeface="Arial"/>
                <a:sym typeface="Arial"/>
              </a:defRPr>
            </a:pPr>
            <a:r>
              <a:t>node</a:t>
            </a:r>
          </a:p>
        </p:txBody>
      </p:sp>
      <p:sp>
        <p:nvSpPr>
          <p:cNvPr id="1090" name="Shape 1090"/>
          <p:cNvSpPr/>
          <p:nvPr/>
        </p:nvSpPr>
        <p:spPr>
          <a:xfrm>
            <a:off x="5409635" y="2011679"/>
            <a:ext cx="498079"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600">
                <a:latin typeface="Arial"/>
                <a:ea typeface="Arial"/>
                <a:cs typeface="Arial"/>
                <a:sym typeface="Arial"/>
              </a:defRPr>
            </a:pPr>
            <a:r>
              <a:t>AV</a:t>
            </a:r>
          </a:p>
          <a:p>
            <a:pPr marL="650240" indent="-650240" algn="l" defTabSz="1300480">
              <a:lnSpc>
                <a:spcPct val="95000"/>
              </a:lnSpc>
              <a:defRPr b="1" sz="1600">
                <a:latin typeface="Arial"/>
                <a:ea typeface="Arial"/>
                <a:cs typeface="Arial"/>
                <a:sym typeface="Arial"/>
              </a:defRPr>
            </a:pPr>
            <a:r>
              <a:t>node</a:t>
            </a:r>
          </a:p>
        </p:txBody>
      </p:sp>
      <p:sp>
        <p:nvSpPr>
          <p:cNvPr id="1091" name="Shape 1091"/>
          <p:cNvSpPr/>
          <p:nvPr/>
        </p:nvSpPr>
        <p:spPr>
          <a:xfrm>
            <a:off x="713457" y="4352995"/>
            <a:ext cx="1966021"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600">
                <a:latin typeface="Arial Black"/>
                <a:ea typeface="Arial Black"/>
                <a:cs typeface="Arial Black"/>
                <a:sym typeface="Arial Black"/>
              </a:defRPr>
            </a:pPr>
            <a:r>
              <a:t>1.</a:t>
            </a:r>
            <a:r>
              <a:rPr b="1">
                <a:latin typeface="Arial"/>
                <a:ea typeface="Arial"/>
                <a:cs typeface="Arial"/>
                <a:sym typeface="Arial"/>
              </a:rPr>
              <a:t> Signal originates</a:t>
            </a:r>
            <a:endParaRPr b="1">
              <a:latin typeface="Arial"/>
              <a:ea typeface="Arial"/>
              <a:cs typeface="Arial"/>
              <a:sym typeface="Arial"/>
            </a:endParaRPr>
          </a:p>
          <a:p>
            <a:pPr marL="650240" indent="-650240" algn="l" defTabSz="1300480">
              <a:lnSpc>
                <a:spcPct val="95000"/>
              </a:lnSpc>
              <a:defRPr b="1" sz="1600">
                <a:latin typeface="Arial"/>
                <a:ea typeface="Arial"/>
                <a:cs typeface="Arial"/>
                <a:sym typeface="Arial"/>
              </a:defRPr>
            </a:pPr>
            <a:r>
              <a:t>at SA node.</a:t>
            </a:r>
          </a:p>
        </p:txBody>
      </p:sp>
      <p:sp>
        <p:nvSpPr>
          <p:cNvPr id="1092" name="Shape 1092"/>
          <p:cNvSpPr/>
          <p:nvPr/>
        </p:nvSpPr>
        <p:spPr>
          <a:xfrm>
            <a:off x="3095413" y="4371057"/>
            <a:ext cx="2260005"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600">
                <a:latin typeface="Arial Black"/>
                <a:ea typeface="Arial Black"/>
                <a:cs typeface="Arial Black"/>
                <a:sym typeface="Arial Black"/>
              </a:defRPr>
            </a:pPr>
            <a:r>
              <a:t>2.</a:t>
            </a:r>
            <a:r>
              <a:rPr b="1">
                <a:latin typeface="Arial"/>
                <a:ea typeface="Arial"/>
                <a:cs typeface="Arial"/>
                <a:sym typeface="Arial"/>
              </a:rPr>
              <a:t> Signal spreads over</a:t>
            </a:r>
            <a:endParaRPr b="1">
              <a:latin typeface="Arial"/>
              <a:ea typeface="Arial"/>
              <a:cs typeface="Arial"/>
              <a:sym typeface="Arial"/>
            </a:endParaRPr>
          </a:p>
          <a:p>
            <a:pPr marL="650240" indent="-650240" algn="l" defTabSz="1300480">
              <a:lnSpc>
                <a:spcPct val="95000"/>
              </a:lnSpc>
              <a:defRPr b="1" sz="1600">
                <a:latin typeface="Arial"/>
                <a:ea typeface="Arial"/>
                <a:cs typeface="Arial"/>
                <a:sym typeface="Arial"/>
              </a:defRPr>
            </a:pPr>
            <a:r>
              <a:t>atria; atria contract.</a:t>
            </a:r>
          </a:p>
        </p:txBody>
      </p:sp>
      <p:sp>
        <p:nvSpPr>
          <p:cNvPr id="1093" name="Shape 1093"/>
          <p:cNvSpPr/>
          <p:nvPr/>
        </p:nvSpPr>
        <p:spPr>
          <a:xfrm>
            <a:off x="5757333" y="4404924"/>
            <a:ext cx="1627585"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600">
                <a:latin typeface="Arial Black"/>
                <a:ea typeface="Arial Black"/>
                <a:cs typeface="Arial Black"/>
                <a:sym typeface="Arial Black"/>
              </a:defRPr>
            </a:pPr>
            <a:r>
              <a:t>3.</a:t>
            </a:r>
            <a:r>
              <a:rPr b="1">
                <a:latin typeface="Arial"/>
                <a:ea typeface="Arial"/>
                <a:cs typeface="Arial"/>
                <a:sym typeface="Arial"/>
              </a:rPr>
              <a:t> Signal delays</a:t>
            </a:r>
            <a:endParaRPr b="1">
              <a:latin typeface="Arial"/>
              <a:ea typeface="Arial"/>
              <a:cs typeface="Arial"/>
              <a:sym typeface="Arial"/>
            </a:endParaRPr>
          </a:p>
          <a:p>
            <a:pPr marL="650240" indent="-650240" algn="l" defTabSz="1300480">
              <a:lnSpc>
                <a:spcPct val="95000"/>
              </a:lnSpc>
              <a:defRPr b="1" sz="1600">
                <a:latin typeface="Arial"/>
                <a:ea typeface="Arial"/>
                <a:cs typeface="Arial"/>
                <a:sym typeface="Arial"/>
              </a:defRPr>
            </a:pPr>
            <a:r>
              <a:t>at AV node.</a:t>
            </a:r>
          </a:p>
        </p:txBody>
      </p:sp>
      <p:sp>
        <p:nvSpPr>
          <p:cNvPr id="1094" name="Shape 1094"/>
          <p:cNvSpPr/>
          <p:nvPr/>
        </p:nvSpPr>
        <p:spPr>
          <a:xfrm>
            <a:off x="7899964" y="4382346"/>
            <a:ext cx="2361209" cy="941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600">
                <a:latin typeface="Arial Black"/>
                <a:ea typeface="Arial Black"/>
                <a:cs typeface="Arial Black"/>
                <a:sym typeface="Arial Black"/>
              </a:defRPr>
            </a:pPr>
            <a:r>
              <a:t>4.</a:t>
            </a:r>
            <a:r>
              <a:rPr b="1">
                <a:latin typeface="Arial"/>
                <a:ea typeface="Arial"/>
                <a:cs typeface="Arial"/>
                <a:sym typeface="Arial"/>
              </a:rPr>
              <a:t> Signal spreads down</a:t>
            </a:r>
            <a:endParaRPr b="1">
              <a:latin typeface="Arial"/>
              <a:ea typeface="Arial"/>
              <a:cs typeface="Arial"/>
              <a:sym typeface="Arial"/>
            </a:endParaRPr>
          </a:p>
          <a:p>
            <a:pPr marL="650240" indent="-650240" algn="l" defTabSz="1300480">
              <a:lnSpc>
                <a:spcPct val="95000"/>
              </a:lnSpc>
              <a:defRPr b="1" sz="1600">
                <a:latin typeface="Arial"/>
                <a:ea typeface="Arial"/>
                <a:cs typeface="Arial"/>
                <a:sym typeface="Arial"/>
              </a:defRPr>
            </a:pPr>
            <a:r>
              <a:t>conducting fibers to</a:t>
            </a:r>
          </a:p>
          <a:p>
            <a:pPr marL="650240" indent="-650240" algn="l" defTabSz="1300480">
              <a:lnSpc>
                <a:spcPct val="95000"/>
              </a:lnSpc>
              <a:defRPr b="1" sz="1600">
                <a:latin typeface="Arial"/>
                <a:ea typeface="Arial"/>
                <a:cs typeface="Arial"/>
                <a:sym typeface="Arial"/>
              </a:defRPr>
            </a:pPr>
            <a:r>
              <a:t>bottom of ventricles;</a:t>
            </a:r>
          </a:p>
          <a:p>
            <a:pPr marL="650240" indent="-650240" algn="l" defTabSz="1300480">
              <a:lnSpc>
                <a:spcPct val="95000"/>
              </a:lnSpc>
              <a:defRPr b="1" sz="1600">
                <a:latin typeface="Arial"/>
                <a:ea typeface="Arial"/>
                <a:cs typeface="Arial"/>
                <a:sym typeface="Arial"/>
              </a:defRPr>
            </a:pPr>
            <a:r>
              <a:t>ventricles contract.</a:t>
            </a:r>
          </a:p>
        </p:txBody>
      </p:sp>
      <p:sp>
        <p:nvSpPr>
          <p:cNvPr id="1095" name="Shape 1095"/>
          <p:cNvSpPr/>
          <p:nvPr/>
        </p:nvSpPr>
        <p:spPr>
          <a:xfrm>
            <a:off x="10719928" y="4359768"/>
            <a:ext cx="1288952"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600">
                <a:latin typeface="Arial Black"/>
                <a:ea typeface="Arial Black"/>
                <a:cs typeface="Arial Black"/>
                <a:sym typeface="Arial Black"/>
              </a:defRPr>
            </a:pPr>
            <a:r>
              <a:t>5.</a:t>
            </a:r>
            <a:r>
              <a:rPr b="1">
                <a:latin typeface="Arial"/>
                <a:ea typeface="Arial"/>
                <a:cs typeface="Arial"/>
                <a:sym typeface="Arial"/>
              </a:rPr>
              <a:t> Ventricles</a:t>
            </a:r>
            <a:endParaRPr b="1">
              <a:latin typeface="Arial"/>
              <a:ea typeface="Arial"/>
              <a:cs typeface="Arial"/>
              <a:sym typeface="Arial"/>
            </a:endParaRPr>
          </a:p>
          <a:p>
            <a:pPr marL="650240" indent="-650240" algn="l" defTabSz="1300480">
              <a:lnSpc>
                <a:spcPct val="95000"/>
              </a:lnSpc>
              <a:defRPr b="1" sz="1600">
                <a:latin typeface="Arial"/>
                <a:ea typeface="Arial"/>
                <a:cs typeface="Arial"/>
                <a:sym typeface="Arial"/>
              </a:defRPr>
            </a:pPr>
            <a:r>
              <a:t>relax.</a:t>
            </a:r>
          </a:p>
        </p:txBody>
      </p:sp>
      <p:sp>
        <p:nvSpPr>
          <p:cNvPr id="1096" name="Shape 1096"/>
          <p:cNvSpPr/>
          <p:nvPr/>
        </p:nvSpPr>
        <p:spPr>
          <a:xfrm>
            <a:off x="6023750" y="7829973"/>
            <a:ext cx="1717676"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600">
                <a:latin typeface="Arial Black"/>
                <a:ea typeface="Arial Black"/>
                <a:cs typeface="Arial Black"/>
                <a:sym typeface="Arial Black"/>
              </a:defRPr>
            </a:lvl1pPr>
          </a:lstStyle>
          <a:p>
            <a:pPr/>
            <a:r>
              <a:t>Time (seconds)</a:t>
            </a:r>
          </a:p>
        </p:txBody>
      </p:sp>
      <p:sp>
        <p:nvSpPr>
          <p:cNvPr id="1097" name="Shape 1097"/>
          <p:cNvSpPr/>
          <p:nvPr/>
        </p:nvSpPr>
        <p:spPr>
          <a:xfrm rot="16200000">
            <a:off x="1232595" y="6033593"/>
            <a:ext cx="2055516" cy="5695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sz="1600">
                <a:latin typeface="Arial Black"/>
                <a:ea typeface="Arial Black"/>
                <a:cs typeface="Arial Black"/>
                <a:sym typeface="Arial Black"/>
              </a:defRPr>
            </a:pPr>
            <a:r>
              <a:t>Electrical activity</a:t>
            </a:r>
          </a:p>
          <a:p>
            <a:pPr marL="650240" indent="-650240" defTabSz="1300480">
              <a:lnSpc>
                <a:spcPct val="95000"/>
              </a:lnSpc>
              <a:defRPr sz="1600">
                <a:latin typeface="Arial Black"/>
                <a:ea typeface="Arial Black"/>
                <a:cs typeface="Arial Black"/>
                <a:sym typeface="Arial Black"/>
              </a:defRPr>
            </a:pPr>
            <a:r>
              <a:t>(millivolts)</a:t>
            </a:r>
          </a:p>
        </p:txBody>
      </p:sp>
      <p:sp>
        <p:nvSpPr>
          <p:cNvPr id="1098" name="Shape 1098"/>
          <p:cNvSpPr/>
          <p:nvPr/>
        </p:nvSpPr>
        <p:spPr>
          <a:xfrm flipH="1" flipV="1">
            <a:off x="844408" y="2474524"/>
            <a:ext cx="347699" cy="275450"/>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099" name="Shape 1099"/>
          <p:cNvSpPr/>
          <p:nvPr/>
        </p:nvSpPr>
        <p:spPr>
          <a:xfrm flipH="1" flipV="1">
            <a:off x="5635413" y="2492586"/>
            <a:ext cx="514774" cy="546383"/>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03" name="Shape 1103"/>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The Cardiac Cycle Overview</a:t>
            </a:r>
          </a:p>
        </p:txBody>
      </p:sp>
      <p:sp>
        <p:nvSpPr>
          <p:cNvPr id="1104" name="Shape 110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1105"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2158435" y="4305582"/>
            <a:ext cx="1797192" cy="889565"/>
          </a:xfrm>
          <a:prstGeom prst="rect">
            <a:avLst/>
          </a:prstGeom>
          <a:ln w="12700">
            <a:miter lim="400000"/>
          </a:ln>
        </p:spPr>
      </p:pic>
      <p:sp>
        <p:nvSpPr>
          <p:cNvPr id="1106" name="Shape 1106"/>
          <p:cNvSpPr/>
          <p:nvPr/>
        </p:nvSpPr>
        <p:spPr>
          <a:xfrm>
            <a:off x="4023359" y="4497493"/>
            <a:ext cx="5574083"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BLAST Animation: The Cardiac Overview</a:t>
            </a:r>
          </a:p>
        </p:txBody>
      </p:sp>
    </p:spTree>
  </p:cSld>
  <p:clrMapOvr>
    <a:masterClrMapping/>
  </p:clrMapOvr>
  <p:transition xmlns:p14="http://schemas.microsoft.com/office/powerpoint/2010/main" spd="med" advClick="1" p14:dur="1000"/>
</p:sld>
</file>

<file path=ppt/slides/slide1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08" name="Shape 110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Hypertension</a:t>
            </a:r>
          </a:p>
        </p:txBody>
      </p:sp>
      <p:sp>
        <p:nvSpPr>
          <p:cNvPr id="1109" name="Shape 1109"/>
          <p:cNvSpPr/>
          <p:nvPr>
            <p:ph type="body" idx="4294967295"/>
          </p:nvPr>
        </p:nvSpPr>
        <p:spPr>
          <a:xfrm>
            <a:off x="205457" y="1819768"/>
            <a:ext cx="12480997" cy="750485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Blood pressure is given with systolic pressure as the numerator and diastolic pressure as the denominator</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People with blood pressures consistently higher than 140/90 mm Hg have high blood pressure, or </a:t>
            </a:r>
            <a:r>
              <a:rPr b="1"/>
              <a:t>hypertension</a:t>
            </a:r>
            <a:endParaRPr b="1"/>
          </a:p>
          <a:p>
            <a:pPr lvl="1" marL="836246" indent="-404446" defTabSz="1300480">
              <a:spcBef>
                <a:spcPts val="800"/>
              </a:spcBef>
              <a:buClr>
                <a:srgbClr val="9D002D"/>
              </a:buClr>
              <a:buSzPct val="100000"/>
              <a:buChar char="–"/>
              <a:defRPr>
                <a:latin typeface="Arial"/>
                <a:ea typeface="Arial"/>
                <a:cs typeface="Arial"/>
                <a:sym typeface="Arial"/>
              </a:defRPr>
            </a:pPr>
            <a:r>
              <a:t>A serious health concern because it can lead to a variety of circulatory system defects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Abnormally high blood pressure puts mechanical stress on arteries; if the walls of an artery fail, the individual may experience heart attack, stroke, kidney failure, and burst or dilated blood vessels</a:t>
            </a:r>
          </a:p>
        </p:txBody>
      </p:sp>
      <p:sp>
        <p:nvSpPr>
          <p:cNvPr id="1110" name="Shape 111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112" name="45_26_cardiac_cycle_U.jpg"/>
          <p:cNvPicPr>
            <a:picLocks noChangeAspect="1"/>
          </p:cNvPicPr>
          <p:nvPr/>
        </p:nvPicPr>
        <p:blipFill>
          <a:blip r:embed="rId3">
            <a:extLst/>
          </a:blip>
          <a:srcRect l="0" t="0" r="0" b="2265"/>
          <a:stretch>
            <a:fillRect/>
          </a:stretch>
        </p:blipFill>
        <p:spPr>
          <a:xfrm>
            <a:off x="2483555" y="194168"/>
            <a:ext cx="8037690" cy="9153033"/>
          </a:xfrm>
          <a:prstGeom prst="rect">
            <a:avLst/>
          </a:prstGeom>
          <a:ln w="12700">
            <a:miter lim="400000"/>
          </a:ln>
        </p:spPr>
      </p:pic>
      <p:sp>
        <p:nvSpPr>
          <p:cNvPr id="1113" name="Shape 1113"/>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45.26</a:t>
            </a:r>
          </a:p>
        </p:txBody>
      </p:sp>
      <p:sp>
        <p:nvSpPr>
          <p:cNvPr id="1114" name="Shape 1114"/>
          <p:cNvSpPr/>
          <p:nvPr/>
        </p:nvSpPr>
        <p:spPr>
          <a:xfrm>
            <a:off x="5014524" y="8335716"/>
            <a:ext cx="1930798"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800">
                <a:latin typeface="Arial Black"/>
                <a:ea typeface="Arial Black"/>
                <a:cs typeface="Arial Black"/>
                <a:sym typeface="Arial Black"/>
              </a:defRPr>
            </a:lvl1pPr>
          </a:lstStyle>
          <a:p>
            <a:pPr/>
            <a:r>
              <a:t>Time (seconds)</a:t>
            </a:r>
          </a:p>
        </p:txBody>
      </p:sp>
      <p:sp>
        <p:nvSpPr>
          <p:cNvPr id="1115" name="Shape 1115"/>
          <p:cNvSpPr/>
          <p:nvPr/>
        </p:nvSpPr>
        <p:spPr>
          <a:xfrm>
            <a:off x="6588195" y="223519"/>
            <a:ext cx="1719388"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800">
                <a:latin typeface="Arial Black"/>
                <a:ea typeface="Arial Black"/>
                <a:cs typeface="Arial Black"/>
                <a:sym typeface="Arial Black"/>
              </a:defRPr>
            </a:lvl1pPr>
          </a:lstStyle>
          <a:p>
            <a:pPr/>
            <a:r>
              <a:t>Cardiac cycle</a:t>
            </a:r>
          </a:p>
        </p:txBody>
      </p:sp>
      <p:sp>
        <p:nvSpPr>
          <p:cNvPr id="1116" name="Shape 1116"/>
          <p:cNvSpPr/>
          <p:nvPr/>
        </p:nvSpPr>
        <p:spPr>
          <a:xfrm>
            <a:off x="4122702" y="891822"/>
            <a:ext cx="2273809"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800">
                <a:latin typeface="Arial"/>
                <a:ea typeface="Arial"/>
                <a:cs typeface="Arial"/>
                <a:sym typeface="Arial"/>
              </a:defRPr>
            </a:pPr>
            <a:r>
              <a:t>Ventricular</a:t>
            </a:r>
            <a:r>
              <a:rPr b="0">
                <a:latin typeface="Arial Black"/>
                <a:ea typeface="Arial Black"/>
                <a:cs typeface="Arial Black"/>
                <a:sym typeface="Arial Black"/>
              </a:rPr>
              <a:t> diastole</a:t>
            </a:r>
          </a:p>
        </p:txBody>
      </p:sp>
      <p:sp>
        <p:nvSpPr>
          <p:cNvPr id="1117" name="Shape 1117"/>
          <p:cNvSpPr/>
          <p:nvPr/>
        </p:nvSpPr>
        <p:spPr>
          <a:xfrm>
            <a:off x="7500337" y="842151"/>
            <a:ext cx="2172011"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800">
                <a:latin typeface="Arial"/>
                <a:ea typeface="Arial"/>
                <a:cs typeface="Arial"/>
                <a:sym typeface="Arial"/>
              </a:defRPr>
            </a:pPr>
            <a:r>
              <a:t>Ventricular</a:t>
            </a:r>
            <a:r>
              <a:rPr b="0">
                <a:latin typeface="Arial Black"/>
                <a:ea typeface="Arial Black"/>
                <a:cs typeface="Arial Black"/>
                <a:sym typeface="Arial Black"/>
              </a:rPr>
              <a:t> systole</a:t>
            </a:r>
          </a:p>
        </p:txBody>
      </p:sp>
      <p:sp>
        <p:nvSpPr>
          <p:cNvPr id="1118" name="Shape 1118"/>
          <p:cNvSpPr/>
          <p:nvPr/>
        </p:nvSpPr>
        <p:spPr>
          <a:xfrm>
            <a:off x="9735537" y="2772551"/>
            <a:ext cx="736675"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800">
                <a:latin typeface="Arial"/>
                <a:ea typeface="Arial"/>
                <a:cs typeface="Arial"/>
                <a:sym typeface="Arial"/>
              </a:defRPr>
            </a:pPr>
            <a:r>
              <a:t>Aortic</a:t>
            </a:r>
          </a:p>
          <a:p>
            <a:pPr marL="650240" indent="-650240" algn="l" defTabSz="1300480">
              <a:lnSpc>
                <a:spcPct val="95000"/>
              </a:lnSpc>
              <a:defRPr b="1" sz="1800">
                <a:latin typeface="Arial"/>
                <a:ea typeface="Arial"/>
                <a:cs typeface="Arial"/>
                <a:sym typeface="Arial"/>
              </a:defRPr>
            </a:pPr>
            <a:r>
              <a:t>valve</a:t>
            </a:r>
          </a:p>
        </p:txBody>
      </p:sp>
      <p:sp>
        <p:nvSpPr>
          <p:cNvPr id="1119" name="Shape 1119"/>
          <p:cNvSpPr/>
          <p:nvPr/>
        </p:nvSpPr>
        <p:spPr>
          <a:xfrm>
            <a:off x="6326293" y="2777066"/>
            <a:ext cx="711895"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800">
                <a:latin typeface="Arial"/>
                <a:ea typeface="Arial"/>
                <a:cs typeface="Arial"/>
                <a:sym typeface="Arial"/>
              </a:defRPr>
            </a:pPr>
            <a:r>
              <a:t>AV</a:t>
            </a:r>
          </a:p>
          <a:p>
            <a:pPr marL="650240" indent="-650240" algn="l" defTabSz="1300480">
              <a:lnSpc>
                <a:spcPct val="95000"/>
              </a:lnSpc>
              <a:defRPr b="1" sz="1800">
                <a:latin typeface="Arial"/>
                <a:ea typeface="Arial"/>
                <a:cs typeface="Arial"/>
                <a:sym typeface="Arial"/>
              </a:defRPr>
            </a:pPr>
            <a:r>
              <a:t>valves</a:t>
            </a:r>
          </a:p>
        </p:txBody>
      </p:sp>
      <p:sp>
        <p:nvSpPr>
          <p:cNvPr id="1120" name="Shape 1120"/>
          <p:cNvSpPr/>
          <p:nvPr/>
        </p:nvSpPr>
        <p:spPr>
          <a:xfrm rot="5400000">
            <a:off x="6546426" y="-2579512"/>
            <a:ext cx="304801" cy="646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8"/>
                  <a:pt x="10800" y="196"/>
                </a:cubicBezTo>
                <a:lnTo>
                  <a:pt x="10800" y="7790"/>
                </a:lnTo>
                <a:cubicBezTo>
                  <a:pt x="10800" y="7898"/>
                  <a:pt x="5965" y="7986"/>
                  <a:pt x="0" y="7986"/>
                </a:cubicBezTo>
                <a:cubicBezTo>
                  <a:pt x="5965" y="7986"/>
                  <a:pt x="10800" y="8074"/>
                  <a:pt x="10800" y="8182"/>
                </a:cubicBezTo>
                <a:lnTo>
                  <a:pt x="10800" y="21404"/>
                </a:lnTo>
                <a:cubicBezTo>
                  <a:pt x="10800" y="21512"/>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1121" name="Shape 1121"/>
          <p:cNvSpPr/>
          <p:nvPr/>
        </p:nvSpPr>
        <p:spPr>
          <a:xfrm>
            <a:off x="4958079" y="2876408"/>
            <a:ext cx="1286935" cy="49673"/>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122" name="Shape 1122"/>
          <p:cNvSpPr/>
          <p:nvPr/>
        </p:nvSpPr>
        <p:spPr>
          <a:xfrm flipH="1" flipV="1">
            <a:off x="5942470" y="2650631"/>
            <a:ext cx="302544" cy="275450"/>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123" name="Shape 1123"/>
          <p:cNvSpPr/>
          <p:nvPr/>
        </p:nvSpPr>
        <p:spPr>
          <a:xfrm>
            <a:off x="9071750" y="2677724"/>
            <a:ext cx="577993" cy="230294"/>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124" name="Shape 1124"/>
          <p:cNvSpPr/>
          <p:nvPr/>
        </p:nvSpPr>
        <p:spPr>
          <a:xfrm rot="16200000">
            <a:off x="1543593" y="6110513"/>
            <a:ext cx="2255280"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800">
                <a:latin typeface="Arial Black"/>
                <a:ea typeface="Arial Black"/>
                <a:cs typeface="Arial Black"/>
                <a:sym typeface="Arial Black"/>
              </a:defRPr>
            </a:lvl1pPr>
          </a:lstStyle>
          <a:p>
            <a:pPr/>
            <a:r>
              <a:t>Pressure (mm Hg)</a:t>
            </a:r>
          </a:p>
        </p:txBody>
      </p:sp>
      <p:sp>
        <p:nvSpPr>
          <p:cNvPr id="1125" name="Shape 1125"/>
          <p:cNvSpPr/>
          <p:nvPr/>
        </p:nvSpPr>
        <p:spPr>
          <a:xfrm>
            <a:off x="4305582" y="4468142"/>
            <a:ext cx="260420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solidFill>
                  <a:srgbClr val="808080"/>
                </a:solidFill>
                <a:latin typeface="Arial"/>
                <a:ea typeface="Arial"/>
                <a:cs typeface="Arial"/>
                <a:sym typeface="Arial"/>
              </a:defRPr>
            </a:lvl1pPr>
          </a:lstStyle>
          <a:p>
            <a:pPr/>
            <a:r>
              <a:t>Systolic blood pressure</a:t>
            </a:r>
          </a:p>
        </p:txBody>
      </p:sp>
      <p:sp>
        <p:nvSpPr>
          <p:cNvPr id="1126" name="Shape 1126"/>
          <p:cNvSpPr/>
          <p:nvPr/>
        </p:nvSpPr>
        <p:spPr>
          <a:xfrm>
            <a:off x="4310097" y="5508977"/>
            <a:ext cx="2680334"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solidFill>
                  <a:srgbClr val="808080"/>
                </a:solidFill>
                <a:latin typeface="Arial"/>
                <a:ea typeface="Arial"/>
                <a:cs typeface="Arial"/>
                <a:sym typeface="Arial"/>
              </a:defRPr>
            </a:lvl1pPr>
          </a:lstStyle>
          <a:p>
            <a:pPr/>
            <a:r>
              <a:t>Diastolic blood pressure</a:t>
            </a:r>
          </a:p>
        </p:txBody>
      </p:sp>
      <p:sp>
        <p:nvSpPr>
          <p:cNvPr id="1127" name="Shape 1127"/>
          <p:cNvSpPr/>
          <p:nvPr/>
        </p:nvSpPr>
        <p:spPr>
          <a:xfrm>
            <a:off x="4711982" y="6044070"/>
            <a:ext cx="1702421"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latin typeface="Arial"/>
                <a:ea typeface="Arial"/>
                <a:cs typeface="Arial"/>
                <a:sym typeface="Arial"/>
              </a:defRPr>
            </a:lvl1pPr>
          </a:lstStyle>
          <a:p>
            <a:pPr/>
            <a:r>
              <a:t>Aortic pressure</a:t>
            </a:r>
          </a:p>
        </p:txBody>
      </p:sp>
      <p:sp>
        <p:nvSpPr>
          <p:cNvPr id="1128" name="Shape 1128"/>
          <p:cNvSpPr/>
          <p:nvPr/>
        </p:nvSpPr>
        <p:spPr>
          <a:xfrm>
            <a:off x="4702950" y="6448213"/>
            <a:ext cx="222358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latin typeface="Arial"/>
                <a:ea typeface="Arial"/>
                <a:cs typeface="Arial"/>
                <a:sym typeface="Arial"/>
              </a:defRPr>
            </a:lvl1pPr>
          </a:lstStyle>
          <a:p>
            <a:pPr/>
            <a:r>
              <a:t>Ventricular pressure</a:t>
            </a:r>
          </a:p>
        </p:txBody>
      </p:sp>
      <p:sp>
        <p:nvSpPr>
          <p:cNvPr id="1129" name="Shape 1129"/>
          <p:cNvSpPr/>
          <p:nvPr/>
        </p:nvSpPr>
        <p:spPr>
          <a:xfrm>
            <a:off x="4707466" y="6809458"/>
            <a:ext cx="162629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latin typeface="Arial"/>
                <a:ea typeface="Arial"/>
                <a:cs typeface="Arial"/>
                <a:sym typeface="Arial"/>
              </a:defRPr>
            </a:lvl1pPr>
          </a:lstStyle>
          <a:p>
            <a:pPr/>
            <a:r>
              <a:t>Atrial pressure</a:t>
            </a:r>
          </a:p>
        </p:txBody>
      </p:sp>
      <p:sp>
        <p:nvSpPr>
          <p:cNvPr id="1130" name="Shape 1130"/>
          <p:cNvSpPr/>
          <p:nvPr/>
        </p:nvSpPr>
        <p:spPr>
          <a:xfrm>
            <a:off x="3751931" y="8462150"/>
            <a:ext cx="775408" cy="7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solidFill>
                  <a:srgbClr val="808080"/>
                </a:solidFill>
                <a:latin typeface="Arial"/>
                <a:ea typeface="Arial"/>
                <a:cs typeface="Arial"/>
                <a:sym typeface="Arial"/>
              </a:defRPr>
            </a:pPr>
            <a:r>
              <a:t>AV</a:t>
            </a:r>
          </a:p>
          <a:p>
            <a:pPr marL="650240" indent="-650240" defTabSz="1300480">
              <a:lnSpc>
                <a:spcPct val="95000"/>
              </a:lnSpc>
              <a:defRPr b="1" sz="1800">
                <a:solidFill>
                  <a:srgbClr val="808080"/>
                </a:solidFill>
                <a:latin typeface="Arial"/>
                <a:ea typeface="Arial"/>
                <a:cs typeface="Arial"/>
                <a:sym typeface="Arial"/>
              </a:defRPr>
            </a:pPr>
            <a:r>
              <a:t>valves</a:t>
            </a:r>
          </a:p>
          <a:p>
            <a:pPr marL="650240" indent="-650240" defTabSz="1300480">
              <a:lnSpc>
                <a:spcPct val="95000"/>
              </a:lnSpc>
              <a:defRPr b="1" sz="1800">
                <a:solidFill>
                  <a:srgbClr val="808080"/>
                </a:solidFill>
                <a:latin typeface="Arial"/>
                <a:ea typeface="Arial"/>
                <a:cs typeface="Arial"/>
                <a:sym typeface="Arial"/>
              </a:defRPr>
            </a:pPr>
            <a:r>
              <a:t>open</a:t>
            </a:r>
          </a:p>
        </p:txBody>
      </p:sp>
      <p:sp>
        <p:nvSpPr>
          <p:cNvPr id="1131" name="Shape 1131"/>
          <p:cNvSpPr/>
          <p:nvPr/>
        </p:nvSpPr>
        <p:spPr>
          <a:xfrm>
            <a:off x="7023451" y="8444089"/>
            <a:ext cx="775408"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solidFill>
                  <a:srgbClr val="808080"/>
                </a:solidFill>
                <a:latin typeface="Arial"/>
                <a:ea typeface="Arial"/>
                <a:cs typeface="Arial"/>
                <a:sym typeface="Arial"/>
              </a:defRPr>
            </a:pPr>
            <a:r>
              <a:t>AV</a:t>
            </a:r>
          </a:p>
          <a:p>
            <a:pPr marL="650240" indent="-650240" defTabSz="1300480">
              <a:lnSpc>
                <a:spcPct val="95000"/>
              </a:lnSpc>
              <a:defRPr b="1" sz="1800">
                <a:solidFill>
                  <a:srgbClr val="808080"/>
                </a:solidFill>
                <a:latin typeface="Arial"/>
                <a:ea typeface="Arial"/>
                <a:cs typeface="Arial"/>
                <a:sym typeface="Arial"/>
              </a:defRPr>
            </a:pPr>
            <a:r>
              <a:t>valves</a:t>
            </a:r>
          </a:p>
          <a:p>
            <a:pPr marL="650240" indent="-650240" defTabSz="1300480">
              <a:lnSpc>
                <a:spcPct val="95000"/>
              </a:lnSpc>
              <a:defRPr b="1" sz="1800">
                <a:solidFill>
                  <a:srgbClr val="808080"/>
                </a:solidFill>
                <a:latin typeface="Arial"/>
                <a:ea typeface="Arial"/>
                <a:cs typeface="Arial"/>
                <a:sym typeface="Arial"/>
              </a:defRPr>
            </a:pPr>
            <a:r>
              <a:t>close</a:t>
            </a:r>
          </a:p>
        </p:txBody>
      </p:sp>
      <p:sp>
        <p:nvSpPr>
          <p:cNvPr id="1132" name="Shape 1132"/>
          <p:cNvSpPr/>
          <p:nvPr/>
        </p:nvSpPr>
        <p:spPr>
          <a:xfrm>
            <a:off x="7846586" y="8464408"/>
            <a:ext cx="736676" cy="7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solidFill>
                  <a:srgbClr val="808080"/>
                </a:solidFill>
                <a:latin typeface="Arial"/>
                <a:ea typeface="Arial"/>
                <a:cs typeface="Arial"/>
                <a:sym typeface="Arial"/>
              </a:defRPr>
            </a:pPr>
            <a:r>
              <a:t>Aortic</a:t>
            </a:r>
          </a:p>
          <a:p>
            <a:pPr marL="650240" indent="-650240" defTabSz="1300480">
              <a:lnSpc>
                <a:spcPct val="95000"/>
              </a:lnSpc>
              <a:defRPr b="1" sz="1800">
                <a:solidFill>
                  <a:srgbClr val="808080"/>
                </a:solidFill>
                <a:latin typeface="Arial"/>
                <a:ea typeface="Arial"/>
                <a:cs typeface="Arial"/>
                <a:sym typeface="Arial"/>
              </a:defRPr>
            </a:pPr>
            <a:r>
              <a:t>valve</a:t>
            </a:r>
          </a:p>
          <a:p>
            <a:pPr marL="650240" indent="-650240" defTabSz="1300480">
              <a:lnSpc>
                <a:spcPct val="95000"/>
              </a:lnSpc>
              <a:defRPr b="1" sz="1800">
                <a:solidFill>
                  <a:srgbClr val="808080"/>
                </a:solidFill>
                <a:latin typeface="Arial"/>
                <a:ea typeface="Arial"/>
                <a:cs typeface="Arial"/>
                <a:sym typeface="Arial"/>
              </a:defRPr>
            </a:pPr>
            <a:r>
              <a:t>opens</a:t>
            </a:r>
          </a:p>
        </p:txBody>
      </p:sp>
      <p:sp>
        <p:nvSpPr>
          <p:cNvPr id="1133" name="Shape 1133"/>
          <p:cNvSpPr/>
          <p:nvPr/>
        </p:nvSpPr>
        <p:spPr>
          <a:xfrm>
            <a:off x="9429289" y="8466666"/>
            <a:ext cx="736675" cy="7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solidFill>
                  <a:srgbClr val="808080"/>
                </a:solidFill>
                <a:latin typeface="Arial"/>
                <a:ea typeface="Arial"/>
                <a:cs typeface="Arial"/>
                <a:sym typeface="Arial"/>
              </a:defRPr>
            </a:pPr>
            <a:r>
              <a:t>Aortic</a:t>
            </a:r>
          </a:p>
          <a:p>
            <a:pPr marL="650240" indent="-650240" defTabSz="1300480">
              <a:lnSpc>
                <a:spcPct val="95000"/>
              </a:lnSpc>
              <a:defRPr b="1" sz="1800">
                <a:solidFill>
                  <a:srgbClr val="808080"/>
                </a:solidFill>
                <a:latin typeface="Arial"/>
                <a:ea typeface="Arial"/>
                <a:cs typeface="Arial"/>
                <a:sym typeface="Arial"/>
              </a:defRPr>
            </a:pPr>
            <a:r>
              <a:t>valve</a:t>
            </a:r>
          </a:p>
          <a:p>
            <a:pPr marL="650240" indent="-650240" defTabSz="1300480">
              <a:lnSpc>
                <a:spcPct val="95000"/>
              </a:lnSpc>
              <a:defRPr b="1" sz="1800">
                <a:solidFill>
                  <a:srgbClr val="808080"/>
                </a:solidFill>
                <a:latin typeface="Arial"/>
                <a:ea typeface="Arial"/>
                <a:cs typeface="Arial"/>
                <a:sym typeface="Arial"/>
              </a:defRPr>
            </a:pPr>
            <a:r>
              <a:t>closes</a:t>
            </a:r>
          </a:p>
        </p:txBody>
      </p:sp>
      <p:sp>
        <p:nvSpPr>
          <p:cNvPr id="1134" name="Shape 1134"/>
          <p:cNvSpPr/>
          <p:nvPr/>
        </p:nvSpPr>
        <p:spPr>
          <a:xfrm>
            <a:off x="4303324" y="6055359"/>
            <a:ext cx="264161" cy="252872"/>
          </a:xfrm>
          <a:prstGeom prst="rect">
            <a:avLst/>
          </a:prstGeom>
          <a:solidFill>
            <a:srgbClr val="C9A0CC"/>
          </a:solidFill>
          <a:ln w="25400">
            <a:solidFill>
              <a:srgbClr val="C9A0CC"/>
            </a:solidFill>
          </a:ln>
        </p:spPr>
        <p:txBody>
          <a:bodyPr lIns="65023" tIns="65023" rIns="65023" bIns="65023" anchor="ctr"/>
          <a:lstStyle/>
          <a:p>
            <a:pPr defTabSz="1300480">
              <a:defRPr b="1" baseline="-19411" sz="3400">
                <a:latin typeface="Times"/>
                <a:ea typeface="Times"/>
                <a:cs typeface="Times"/>
                <a:sym typeface="Times"/>
              </a:defRPr>
            </a:pPr>
          </a:p>
        </p:txBody>
      </p:sp>
      <p:sp>
        <p:nvSpPr>
          <p:cNvPr id="1135" name="Shape 1135"/>
          <p:cNvSpPr/>
          <p:nvPr/>
        </p:nvSpPr>
        <p:spPr>
          <a:xfrm>
            <a:off x="4307839" y="6443697"/>
            <a:ext cx="264161" cy="252872"/>
          </a:xfrm>
          <a:prstGeom prst="rect">
            <a:avLst/>
          </a:prstGeom>
          <a:solidFill>
            <a:srgbClr val="742580"/>
          </a:solidFill>
          <a:ln w="25400">
            <a:solidFill>
              <a:srgbClr val="742580"/>
            </a:solidFill>
          </a:ln>
        </p:spPr>
        <p:txBody>
          <a:bodyPr lIns="65023" tIns="65023" rIns="65023" bIns="65023" anchor="ctr"/>
          <a:lstStyle/>
          <a:p>
            <a:pPr defTabSz="1300480">
              <a:defRPr b="1" baseline="-19411" sz="3400">
                <a:latin typeface="Times"/>
                <a:ea typeface="Times"/>
                <a:cs typeface="Times"/>
                <a:sym typeface="Times"/>
              </a:defRPr>
            </a:pPr>
          </a:p>
        </p:txBody>
      </p:sp>
      <p:sp>
        <p:nvSpPr>
          <p:cNvPr id="1136" name="Shape 1136"/>
          <p:cNvSpPr/>
          <p:nvPr/>
        </p:nvSpPr>
        <p:spPr>
          <a:xfrm>
            <a:off x="4310097" y="6832035"/>
            <a:ext cx="264161" cy="252872"/>
          </a:xfrm>
          <a:prstGeom prst="rect">
            <a:avLst/>
          </a:prstGeom>
          <a:solidFill>
            <a:srgbClr val="46A746"/>
          </a:solidFill>
          <a:ln w="25400">
            <a:solidFill>
              <a:srgbClr val="46A746"/>
            </a:solidFill>
          </a:ln>
        </p:spPr>
        <p:txBody>
          <a:bodyPr lIns="65023" tIns="65023" rIns="65023" bIns="65023" anchor="ctr"/>
          <a:lstStyle/>
          <a:p>
            <a:pPr defTabSz="1300480">
              <a:defRPr b="1" baseline="-19411" sz="3400">
                <a:latin typeface="Times"/>
                <a:ea typeface="Times"/>
                <a:cs typeface="Times"/>
                <a:sym typeface="Times"/>
              </a:defRPr>
            </a:pPr>
          </a:p>
        </p:txBody>
      </p:sp>
    </p:spTree>
  </p:cSld>
  <p:clrMapOvr>
    <a:masterClrMapping/>
  </p:clrMapOvr>
  <p:transition xmlns:p14="http://schemas.microsoft.com/office/powerpoint/2010/main" spd="med" advClick="1" p14:dur="1000"/>
</p:sld>
</file>

<file path=ppt/slides/slide11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40" name="Shape 1140"/>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The Human Heart</a:t>
            </a:r>
          </a:p>
        </p:txBody>
      </p:sp>
      <p:sp>
        <p:nvSpPr>
          <p:cNvPr id="1141" name="Shape 114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1142"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3043484" y="4305582"/>
            <a:ext cx="1797192" cy="889565"/>
          </a:xfrm>
          <a:prstGeom prst="rect">
            <a:avLst/>
          </a:prstGeom>
          <a:ln w="12700">
            <a:miter lim="400000"/>
          </a:ln>
        </p:spPr>
      </p:pic>
      <p:sp>
        <p:nvSpPr>
          <p:cNvPr id="1143" name="Shape 1143"/>
          <p:cNvSpPr/>
          <p:nvPr/>
        </p:nvSpPr>
        <p:spPr>
          <a:xfrm>
            <a:off x="4908408" y="4497493"/>
            <a:ext cx="4399978"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Web Activity: The Human Heart</a:t>
            </a:r>
          </a:p>
        </p:txBody>
      </p:sp>
    </p:spTree>
  </p:cSld>
  <p:clrMapOvr>
    <a:masterClrMapping/>
  </p:clrMapOvr>
  <p:transition xmlns:p14="http://schemas.microsoft.com/office/powerpoint/2010/main" spd="med" advClick="1" p14:dur="1000"/>
</p:sld>
</file>

<file path=ppt/slides/slide11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45" name="Shape 1145"/>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Electrical Activation of the Heart</a:t>
            </a:r>
          </a:p>
        </p:txBody>
      </p:sp>
      <p:sp>
        <p:nvSpPr>
          <p:cNvPr id="1146" name="Shape 1146"/>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Pacemaker cells</a:t>
            </a:r>
            <a:r>
              <a:rPr b="0"/>
              <a:t> that initiate contraction in the heart are located in a region of the right atrium called the </a:t>
            </a:r>
            <a:r>
              <a:t>sinoatrial </a:t>
            </a:r>
            <a:r>
              <a:rPr b="0"/>
              <a:t>(</a:t>
            </a:r>
            <a:r>
              <a:t>SA</a:t>
            </a:r>
            <a:r>
              <a:rPr b="0"/>
              <a:t>)</a:t>
            </a:r>
            <a:r>
              <a:t> node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SA node and the heart muscle cells receive </a:t>
            </a:r>
            <a:br/>
            <a:r>
              <a:t>input from the nervous system and from chemical messengers in the blood</a:t>
            </a:r>
          </a:p>
          <a:p>
            <a:pPr lvl="1" marL="836246" indent="-404446" defTabSz="1300480">
              <a:spcBef>
                <a:spcPts val="800"/>
              </a:spcBef>
              <a:buClr>
                <a:srgbClr val="9D002D"/>
              </a:buClr>
              <a:buSzPct val="100000"/>
              <a:buChar char="–"/>
              <a:defRPr>
                <a:latin typeface="Arial"/>
                <a:ea typeface="Arial"/>
                <a:cs typeface="Arial"/>
                <a:sym typeface="Arial"/>
              </a:defRPr>
            </a:pPr>
            <a:r>
              <a:t>These inputs are important for regulating the </a:t>
            </a:r>
            <a:br/>
            <a:r>
              <a:t>heart rate</a:t>
            </a:r>
          </a:p>
        </p:txBody>
      </p:sp>
      <p:sp>
        <p:nvSpPr>
          <p:cNvPr id="1147" name="Shape 114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49" name="Shape 1149"/>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Electrical Activation of the Heart</a:t>
            </a:r>
          </a:p>
        </p:txBody>
      </p:sp>
      <p:sp>
        <p:nvSpPr>
          <p:cNvPr id="1150" name="Shape 1150"/>
          <p:cNvSpPr/>
          <p:nvPr>
            <p:ph type="body" idx="4294967295"/>
          </p:nvPr>
        </p:nvSpPr>
        <p:spPr>
          <a:xfrm>
            <a:off x="205457" y="1837831"/>
            <a:ext cx="12480997" cy="7631289"/>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The electrical impulse generated by the SA node is rapidly conducted throughout the right and left atria</a:t>
            </a:r>
          </a:p>
          <a:p>
            <a:pPr lvl="1" marL="829055" indent="-397255" defTabSz="1300480">
              <a:spcBef>
                <a:spcPts val="800"/>
              </a:spcBef>
              <a:buClr>
                <a:srgbClr val="9D002D"/>
              </a:buClr>
              <a:buSzPct val="100000"/>
              <a:buChar char="–"/>
              <a:defRPr sz="3400">
                <a:latin typeface="Arial"/>
                <a:ea typeface="Arial"/>
                <a:cs typeface="Arial"/>
                <a:sym typeface="Arial"/>
              </a:defRPr>
            </a:pPr>
            <a:r>
              <a:t>The signal spreads quickly from cell to cell because cardiac muscle cells form physical and electrical connections</a:t>
            </a:r>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Heart muscle cells are connected by specialized structures called </a:t>
            </a:r>
            <a:r>
              <a:rPr b="1"/>
              <a:t>intercalated discs</a:t>
            </a:r>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Because these discs contain numerous </a:t>
            </a:r>
            <a:r>
              <a:rPr b="1"/>
              <a:t>gap junctions</a:t>
            </a:r>
            <a:r>
              <a:t>, electrical signals pass directly from one cell to the next</a:t>
            </a:r>
          </a:p>
          <a:p>
            <a:pPr lvl="1" marL="829055" indent="-397255" defTabSz="1300480">
              <a:spcBef>
                <a:spcPts val="800"/>
              </a:spcBef>
              <a:buClr>
                <a:srgbClr val="9D002D"/>
              </a:buClr>
              <a:buSzPct val="100000"/>
              <a:buChar char="–"/>
              <a:defRPr sz="3400">
                <a:latin typeface="Arial"/>
                <a:ea typeface="Arial"/>
                <a:cs typeface="Arial"/>
                <a:sym typeface="Arial"/>
              </a:defRPr>
            </a:pPr>
            <a:r>
              <a:t>Gap junctions are connections through which cells communicate</a:t>
            </a:r>
          </a:p>
        </p:txBody>
      </p:sp>
      <p:sp>
        <p:nvSpPr>
          <p:cNvPr id="1151" name="Shape 115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53" name="Shape 1153"/>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Electrical Activation of the Heart</a:t>
            </a:r>
          </a:p>
        </p:txBody>
      </p:sp>
      <p:sp>
        <p:nvSpPr>
          <p:cNvPr id="1154" name="Shape 1154"/>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Once the electrical signal has swept over the atria, it is conducted to an area of the heart called the </a:t>
            </a:r>
            <a:r>
              <a:rPr b="1"/>
              <a:t>atrioventricular </a:t>
            </a:r>
            <a:r>
              <a:t>(</a:t>
            </a:r>
            <a:r>
              <a:rPr b="1"/>
              <a:t>AV</a:t>
            </a:r>
            <a:r>
              <a:t>)</a:t>
            </a:r>
            <a:r>
              <a:rPr b="1"/>
              <a:t> node</a:t>
            </a:r>
            <a:r>
              <a:t>, which passes it on to the ventricles</a:t>
            </a:r>
          </a:p>
          <a:p>
            <a:pPr lvl="1" marL="836246" indent="-404446" defTabSz="1300480">
              <a:spcBef>
                <a:spcPts val="800"/>
              </a:spcBef>
              <a:buClr>
                <a:srgbClr val="9D002D"/>
              </a:buClr>
              <a:buSzPct val="100000"/>
              <a:buChar char="–"/>
              <a:defRPr>
                <a:latin typeface="Arial"/>
                <a:ea typeface="Arial"/>
                <a:cs typeface="Arial"/>
                <a:sym typeface="Arial"/>
              </a:defRPr>
            </a:pPr>
            <a:r>
              <a:t>There is a delay in the passing of the signal from the AV node</a:t>
            </a:r>
          </a:p>
          <a:p>
            <a:pPr lvl="1" marL="836246" indent="-404446" defTabSz="1300480">
              <a:spcBef>
                <a:spcPts val="800"/>
              </a:spcBef>
              <a:buClr>
                <a:srgbClr val="9D002D"/>
              </a:buClr>
              <a:buSzPct val="100000"/>
              <a:buChar char="–"/>
              <a:defRPr>
                <a:latin typeface="Arial"/>
                <a:ea typeface="Arial"/>
                <a:cs typeface="Arial"/>
                <a:sym typeface="Arial"/>
              </a:defRPr>
            </a:pPr>
            <a:r>
              <a:t>This delay allows the ventricles to fill completely</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final event is the signal to relax the ventricles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electrical activation of the heart can be measured through an electrocardiogram (EKG)</a:t>
            </a:r>
          </a:p>
        </p:txBody>
      </p:sp>
      <p:sp>
        <p:nvSpPr>
          <p:cNvPr id="1155" name="Shape 115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title" idx="4294967295"/>
          </p:nvPr>
        </p:nvSpPr>
        <p:spPr>
          <a:xfrm>
            <a:off x="79022" y="277706"/>
            <a:ext cx="12480996" cy="1169530"/>
          </a:xfrm>
          <a:prstGeom prst="rect">
            <a:avLst/>
          </a:prstGeom>
        </p:spPr>
        <p:txBody>
          <a:bodyPr lIns="0" tIns="0" rIns="0" bIns="0" anchor="t"/>
          <a:lstStyle/>
          <a:p>
            <a:pPr marL="641208" indent="-641208" algn="l" defTabSz="1300480">
              <a:lnSpc>
                <a:spcPct val="90000"/>
              </a:lnSpc>
              <a:defRPr b="1" sz="4400">
                <a:solidFill>
                  <a:srgbClr val="9D002D"/>
                </a:solidFill>
                <a:latin typeface="Times New Roman"/>
                <a:ea typeface="Times New Roman"/>
                <a:cs typeface="Times New Roman"/>
                <a:sym typeface="Times New Roman"/>
              </a:defRPr>
            </a:pPr>
            <a:r>
              <a:t>The Diffusion of O</a:t>
            </a:r>
            <a:r>
              <a:rPr baseline="-19818"/>
              <a:t>2</a:t>
            </a:r>
            <a:r>
              <a:t> and CO</a:t>
            </a:r>
            <a:r>
              <a:rPr baseline="-19818"/>
              <a:t>2</a:t>
            </a:r>
            <a:r>
              <a:t> in Air</a:t>
            </a:r>
          </a:p>
        </p:txBody>
      </p:sp>
      <p:sp>
        <p:nvSpPr>
          <p:cNvPr id="223" name="Shape 22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Oxygen and carbon dioxide diffuse between the environment and cells along their respective partial-pressure gradients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both air and water, oxygen and carbon dioxide move from regions of </a:t>
            </a:r>
            <a:r>
              <a:rPr b="1"/>
              <a:t>high partial pressure to regions of low partial pressure</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Summary: The diffusion of the two gases is dependent upon the partial pressure gradient</a:t>
            </a:r>
          </a:p>
          <a:p>
            <a:pPr lvl="1" marL="836246" indent="-404446" defTabSz="1300480">
              <a:spcBef>
                <a:spcPts val="800"/>
              </a:spcBef>
              <a:buClr>
                <a:srgbClr val="9D002D"/>
              </a:buClr>
              <a:buSzPct val="100000"/>
              <a:buChar char="–"/>
              <a:defRPr>
                <a:latin typeface="Arial"/>
                <a:ea typeface="Arial"/>
                <a:cs typeface="Arial"/>
                <a:sym typeface="Arial"/>
              </a:defRPr>
            </a:pPr>
            <a:r>
              <a:t>At the top of Mt. Everest the partial pressure of oxygen is low, and thus it is harder to take needed oxygen</a:t>
            </a:r>
          </a:p>
        </p:txBody>
      </p:sp>
      <p:sp>
        <p:nvSpPr>
          <p:cNvPr id="224" name="Shape 22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57" name="Shape 1157"/>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Electrical Activation of the Heart </a:t>
            </a:r>
          </a:p>
        </p:txBody>
      </p:sp>
      <p:sp>
        <p:nvSpPr>
          <p:cNvPr id="1158" name="Shape 1158"/>
          <p:cNvSpPr/>
          <p:nvPr>
            <p:ph type="body" idx="4294967295"/>
          </p:nvPr>
        </p:nvSpPr>
        <p:spPr>
          <a:xfrm>
            <a:off x="205457" y="1837831"/>
            <a:ext cx="12582597" cy="7613227"/>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Key events in the heart’s electrical activation include</a:t>
            </a:r>
            <a:endParaRPr sz="2800"/>
          </a:p>
          <a:p>
            <a:pPr lvl="1" marL="967232" indent="-535432" defTabSz="1300480">
              <a:spcBef>
                <a:spcPts val="800"/>
              </a:spcBef>
              <a:buClr>
                <a:srgbClr val="000000"/>
              </a:buClr>
              <a:buSzPct val="100000"/>
              <a:buAutoNum type="arabicPeriod" startAt="1"/>
              <a:defRPr sz="3400">
                <a:latin typeface="Arial"/>
                <a:ea typeface="Arial"/>
                <a:cs typeface="Arial"/>
                <a:sym typeface="Arial"/>
              </a:defRPr>
            </a:pPr>
            <a:r>
              <a:t>The SA node originates a signal</a:t>
            </a:r>
          </a:p>
          <a:p>
            <a:pPr lvl="1" marL="967232" indent="-535432" defTabSz="1300480">
              <a:spcBef>
                <a:spcPts val="800"/>
              </a:spcBef>
              <a:buClr>
                <a:srgbClr val="000000"/>
              </a:buClr>
              <a:buSzPct val="100000"/>
              <a:buAutoNum type="arabicPeriod" startAt="1"/>
              <a:defRPr sz="3400">
                <a:latin typeface="Arial"/>
                <a:ea typeface="Arial"/>
                <a:cs typeface="Arial"/>
                <a:sym typeface="Arial"/>
              </a:defRPr>
            </a:pPr>
            <a:r>
              <a:t>The signal from the SA node is propagated over the atria, which contract simultaneously and fill the ventricles</a:t>
            </a:r>
          </a:p>
          <a:p>
            <a:pPr lvl="1" marL="967232" indent="-535432" defTabSz="1300480">
              <a:spcBef>
                <a:spcPts val="800"/>
              </a:spcBef>
              <a:buClr>
                <a:srgbClr val="000000"/>
              </a:buClr>
              <a:buSzPct val="100000"/>
              <a:buAutoNum type="arabicPeriod" startAt="1"/>
              <a:defRPr sz="3400">
                <a:latin typeface="Arial"/>
                <a:ea typeface="Arial"/>
                <a:cs typeface="Arial"/>
                <a:sym typeface="Arial"/>
              </a:defRPr>
            </a:pPr>
            <a:r>
              <a:t>The signal is conducted to the AV node, which relays </a:t>
            </a:r>
            <a:br/>
            <a:r>
              <a:t>the signal to the ventricles after they fill completely with blood</a:t>
            </a:r>
          </a:p>
          <a:p>
            <a:pPr lvl="1" marL="967232" indent="-535432" defTabSz="1300480">
              <a:spcBef>
                <a:spcPts val="800"/>
              </a:spcBef>
              <a:buClr>
                <a:srgbClr val="000000"/>
              </a:buClr>
              <a:buSzPct val="100000"/>
              <a:buAutoNum type="arabicPeriod" startAt="1"/>
              <a:defRPr sz="3400">
                <a:latin typeface="Arial"/>
                <a:ea typeface="Arial"/>
                <a:cs typeface="Arial"/>
                <a:sym typeface="Arial"/>
              </a:defRPr>
            </a:pPr>
            <a:r>
              <a:t>The electrical impulse is rapidly transmitted through both ventricles, causing them to contract as the atria relax</a:t>
            </a:r>
          </a:p>
          <a:p>
            <a:pPr lvl="1" marL="967232" indent="-535432" defTabSz="1300480">
              <a:spcBef>
                <a:spcPts val="800"/>
              </a:spcBef>
              <a:buClr>
                <a:srgbClr val="000000"/>
              </a:buClr>
              <a:buSzPct val="100000"/>
              <a:buAutoNum type="arabicPeriod" startAt="1"/>
              <a:defRPr sz="3400">
                <a:latin typeface="Arial"/>
                <a:ea typeface="Arial"/>
                <a:cs typeface="Arial"/>
                <a:sym typeface="Arial"/>
              </a:defRPr>
            </a:pPr>
            <a:r>
              <a:t>The final electrical event occurs as the ventricles relax and their cells recover</a:t>
            </a:r>
          </a:p>
        </p:txBody>
      </p:sp>
      <p:sp>
        <p:nvSpPr>
          <p:cNvPr id="1159" name="Shape 115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161" name="45_25_electrical_activation_U.jpg"/>
          <p:cNvPicPr>
            <a:picLocks noChangeAspect="1"/>
          </p:cNvPicPr>
          <p:nvPr/>
        </p:nvPicPr>
        <p:blipFill>
          <a:blip r:embed="rId3">
            <a:extLst/>
          </a:blip>
          <a:srcRect l="0" t="0" r="0" b="3082"/>
          <a:stretch>
            <a:fillRect/>
          </a:stretch>
        </p:blipFill>
        <p:spPr>
          <a:xfrm>
            <a:off x="422204" y="1212426"/>
            <a:ext cx="12158135" cy="7100713"/>
          </a:xfrm>
          <a:prstGeom prst="rect">
            <a:avLst/>
          </a:prstGeom>
          <a:ln w="12700">
            <a:miter lim="400000"/>
          </a:ln>
        </p:spPr>
      </p:pic>
      <p:sp>
        <p:nvSpPr>
          <p:cNvPr id="1162" name="Shape 1162"/>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45.25</a:t>
            </a:r>
          </a:p>
        </p:txBody>
      </p:sp>
      <p:sp>
        <p:nvSpPr>
          <p:cNvPr id="1163" name="Shape 1163"/>
          <p:cNvSpPr/>
          <p:nvPr/>
        </p:nvSpPr>
        <p:spPr>
          <a:xfrm>
            <a:off x="611857" y="1993617"/>
            <a:ext cx="498079"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600">
                <a:latin typeface="Arial"/>
                <a:ea typeface="Arial"/>
                <a:cs typeface="Arial"/>
                <a:sym typeface="Arial"/>
              </a:defRPr>
            </a:pPr>
            <a:r>
              <a:t>SA</a:t>
            </a:r>
          </a:p>
          <a:p>
            <a:pPr marL="650240" indent="-650240" algn="l" defTabSz="1300480">
              <a:lnSpc>
                <a:spcPct val="95000"/>
              </a:lnSpc>
              <a:defRPr b="1" sz="1600">
                <a:latin typeface="Arial"/>
                <a:ea typeface="Arial"/>
                <a:cs typeface="Arial"/>
                <a:sym typeface="Arial"/>
              </a:defRPr>
            </a:pPr>
            <a:r>
              <a:t>node</a:t>
            </a:r>
          </a:p>
        </p:txBody>
      </p:sp>
      <p:sp>
        <p:nvSpPr>
          <p:cNvPr id="1164" name="Shape 1164"/>
          <p:cNvSpPr/>
          <p:nvPr/>
        </p:nvSpPr>
        <p:spPr>
          <a:xfrm>
            <a:off x="5409635" y="2011679"/>
            <a:ext cx="498079"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600">
                <a:latin typeface="Arial"/>
                <a:ea typeface="Arial"/>
                <a:cs typeface="Arial"/>
                <a:sym typeface="Arial"/>
              </a:defRPr>
            </a:pPr>
            <a:r>
              <a:t>AV</a:t>
            </a:r>
          </a:p>
          <a:p>
            <a:pPr marL="650240" indent="-650240" algn="l" defTabSz="1300480">
              <a:lnSpc>
                <a:spcPct val="95000"/>
              </a:lnSpc>
              <a:defRPr b="1" sz="1600">
                <a:latin typeface="Arial"/>
                <a:ea typeface="Arial"/>
                <a:cs typeface="Arial"/>
                <a:sym typeface="Arial"/>
              </a:defRPr>
            </a:pPr>
            <a:r>
              <a:t>node</a:t>
            </a:r>
          </a:p>
        </p:txBody>
      </p:sp>
      <p:sp>
        <p:nvSpPr>
          <p:cNvPr id="1165" name="Shape 1165"/>
          <p:cNvSpPr/>
          <p:nvPr/>
        </p:nvSpPr>
        <p:spPr>
          <a:xfrm>
            <a:off x="713457" y="4352995"/>
            <a:ext cx="1966021"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600">
                <a:latin typeface="Arial Black"/>
                <a:ea typeface="Arial Black"/>
                <a:cs typeface="Arial Black"/>
                <a:sym typeface="Arial Black"/>
              </a:defRPr>
            </a:pPr>
            <a:r>
              <a:t>1.</a:t>
            </a:r>
            <a:r>
              <a:rPr b="1">
                <a:latin typeface="Arial"/>
                <a:ea typeface="Arial"/>
                <a:cs typeface="Arial"/>
                <a:sym typeface="Arial"/>
              </a:rPr>
              <a:t> Signal originates</a:t>
            </a:r>
            <a:endParaRPr b="1">
              <a:latin typeface="Arial"/>
              <a:ea typeface="Arial"/>
              <a:cs typeface="Arial"/>
              <a:sym typeface="Arial"/>
            </a:endParaRPr>
          </a:p>
          <a:p>
            <a:pPr marL="650240" indent="-650240" algn="l" defTabSz="1300480">
              <a:lnSpc>
                <a:spcPct val="95000"/>
              </a:lnSpc>
              <a:defRPr b="1" sz="1600">
                <a:latin typeface="Arial"/>
                <a:ea typeface="Arial"/>
                <a:cs typeface="Arial"/>
                <a:sym typeface="Arial"/>
              </a:defRPr>
            </a:pPr>
            <a:r>
              <a:t>at SA node.</a:t>
            </a:r>
          </a:p>
        </p:txBody>
      </p:sp>
      <p:sp>
        <p:nvSpPr>
          <p:cNvPr id="1166" name="Shape 1166"/>
          <p:cNvSpPr/>
          <p:nvPr/>
        </p:nvSpPr>
        <p:spPr>
          <a:xfrm>
            <a:off x="3095413" y="4371057"/>
            <a:ext cx="2260005"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600">
                <a:latin typeface="Arial Black"/>
                <a:ea typeface="Arial Black"/>
                <a:cs typeface="Arial Black"/>
                <a:sym typeface="Arial Black"/>
              </a:defRPr>
            </a:pPr>
            <a:r>
              <a:t>2.</a:t>
            </a:r>
            <a:r>
              <a:rPr b="1">
                <a:latin typeface="Arial"/>
                <a:ea typeface="Arial"/>
                <a:cs typeface="Arial"/>
                <a:sym typeface="Arial"/>
              </a:rPr>
              <a:t> Signal spreads over</a:t>
            </a:r>
            <a:endParaRPr b="1">
              <a:latin typeface="Arial"/>
              <a:ea typeface="Arial"/>
              <a:cs typeface="Arial"/>
              <a:sym typeface="Arial"/>
            </a:endParaRPr>
          </a:p>
          <a:p>
            <a:pPr marL="650240" indent="-650240" algn="l" defTabSz="1300480">
              <a:lnSpc>
                <a:spcPct val="95000"/>
              </a:lnSpc>
              <a:defRPr b="1" sz="1600">
                <a:latin typeface="Arial"/>
                <a:ea typeface="Arial"/>
                <a:cs typeface="Arial"/>
                <a:sym typeface="Arial"/>
              </a:defRPr>
            </a:pPr>
            <a:r>
              <a:t>atria; atria contract.</a:t>
            </a:r>
          </a:p>
        </p:txBody>
      </p:sp>
      <p:sp>
        <p:nvSpPr>
          <p:cNvPr id="1167" name="Shape 1167"/>
          <p:cNvSpPr/>
          <p:nvPr/>
        </p:nvSpPr>
        <p:spPr>
          <a:xfrm>
            <a:off x="5757333" y="4404924"/>
            <a:ext cx="1627585"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600">
                <a:latin typeface="Arial Black"/>
                <a:ea typeface="Arial Black"/>
                <a:cs typeface="Arial Black"/>
                <a:sym typeface="Arial Black"/>
              </a:defRPr>
            </a:pPr>
            <a:r>
              <a:t>3.</a:t>
            </a:r>
            <a:r>
              <a:rPr b="1">
                <a:latin typeface="Arial"/>
                <a:ea typeface="Arial"/>
                <a:cs typeface="Arial"/>
                <a:sym typeface="Arial"/>
              </a:rPr>
              <a:t> Signal delays</a:t>
            </a:r>
            <a:endParaRPr b="1">
              <a:latin typeface="Arial"/>
              <a:ea typeface="Arial"/>
              <a:cs typeface="Arial"/>
              <a:sym typeface="Arial"/>
            </a:endParaRPr>
          </a:p>
          <a:p>
            <a:pPr marL="650240" indent="-650240" algn="l" defTabSz="1300480">
              <a:lnSpc>
                <a:spcPct val="95000"/>
              </a:lnSpc>
              <a:defRPr b="1" sz="1600">
                <a:latin typeface="Arial"/>
                <a:ea typeface="Arial"/>
                <a:cs typeface="Arial"/>
                <a:sym typeface="Arial"/>
              </a:defRPr>
            </a:pPr>
            <a:r>
              <a:t>at AV node.</a:t>
            </a:r>
          </a:p>
        </p:txBody>
      </p:sp>
      <p:sp>
        <p:nvSpPr>
          <p:cNvPr id="1168" name="Shape 1168"/>
          <p:cNvSpPr/>
          <p:nvPr/>
        </p:nvSpPr>
        <p:spPr>
          <a:xfrm>
            <a:off x="7899964" y="4382346"/>
            <a:ext cx="2361209" cy="941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600">
                <a:latin typeface="Arial Black"/>
                <a:ea typeface="Arial Black"/>
                <a:cs typeface="Arial Black"/>
                <a:sym typeface="Arial Black"/>
              </a:defRPr>
            </a:pPr>
            <a:r>
              <a:t>4.</a:t>
            </a:r>
            <a:r>
              <a:rPr b="1">
                <a:latin typeface="Arial"/>
                <a:ea typeface="Arial"/>
                <a:cs typeface="Arial"/>
                <a:sym typeface="Arial"/>
              </a:rPr>
              <a:t> Signal spreads down</a:t>
            </a:r>
            <a:endParaRPr b="1">
              <a:latin typeface="Arial"/>
              <a:ea typeface="Arial"/>
              <a:cs typeface="Arial"/>
              <a:sym typeface="Arial"/>
            </a:endParaRPr>
          </a:p>
          <a:p>
            <a:pPr marL="650240" indent="-650240" algn="l" defTabSz="1300480">
              <a:lnSpc>
                <a:spcPct val="95000"/>
              </a:lnSpc>
              <a:defRPr b="1" sz="1600">
                <a:latin typeface="Arial"/>
                <a:ea typeface="Arial"/>
                <a:cs typeface="Arial"/>
                <a:sym typeface="Arial"/>
              </a:defRPr>
            </a:pPr>
            <a:r>
              <a:t>conducting fibers to</a:t>
            </a:r>
          </a:p>
          <a:p>
            <a:pPr marL="650240" indent="-650240" algn="l" defTabSz="1300480">
              <a:lnSpc>
                <a:spcPct val="95000"/>
              </a:lnSpc>
              <a:defRPr b="1" sz="1600">
                <a:latin typeface="Arial"/>
                <a:ea typeface="Arial"/>
                <a:cs typeface="Arial"/>
                <a:sym typeface="Arial"/>
              </a:defRPr>
            </a:pPr>
            <a:r>
              <a:t>bottom of ventricles;</a:t>
            </a:r>
          </a:p>
          <a:p>
            <a:pPr marL="650240" indent="-650240" algn="l" defTabSz="1300480">
              <a:lnSpc>
                <a:spcPct val="95000"/>
              </a:lnSpc>
              <a:defRPr b="1" sz="1600">
                <a:latin typeface="Arial"/>
                <a:ea typeface="Arial"/>
                <a:cs typeface="Arial"/>
                <a:sym typeface="Arial"/>
              </a:defRPr>
            </a:pPr>
            <a:r>
              <a:t>ventricles contract.</a:t>
            </a:r>
          </a:p>
        </p:txBody>
      </p:sp>
      <p:sp>
        <p:nvSpPr>
          <p:cNvPr id="1169" name="Shape 1169"/>
          <p:cNvSpPr/>
          <p:nvPr/>
        </p:nvSpPr>
        <p:spPr>
          <a:xfrm>
            <a:off x="10719928" y="4359768"/>
            <a:ext cx="1288952"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600">
                <a:latin typeface="Arial Black"/>
                <a:ea typeface="Arial Black"/>
                <a:cs typeface="Arial Black"/>
                <a:sym typeface="Arial Black"/>
              </a:defRPr>
            </a:pPr>
            <a:r>
              <a:t>5.</a:t>
            </a:r>
            <a:r>
              <a:rPr b="1">
                <a:latin typeface="Arial"/>
                <a:ea typeface="Arial"/>
                <a:cs typeface="Arial"/>
                <a:sym typeface="Arial"/>
              </a:rPr>
              <a:t> Ventricles</a:t>
            </a:r>
            <a:endParaRPr b="1">
              <a:latin typeface="Arial"/>
              <a:ea typeface="Arial"/>
              <a:cs typeface="Arial"/>
              <a:sym typeface="Arial"/>
            </a:endParaRPr>
          </a:p>
          <a:p>
            <a:pPr marL="650240" indent="-650240" algn="l" defTabSz="1300480">
              <a:lnSpc>
                <a:spcPct val="95000"/>
              </a:lnSpc>
              <a:defRPr b="1" sz="1600">
                <a:latin typeface="Arial"/>
                <a:ea typeface="Arial"/>
                <a:cs typeface="Arial"/>
                <a:sym typeface="Arial"/>
              </a:defRPr>
            </a:pPr>
            <a:r>
              <a:t>relax.</a:t>
            </a:r>
          </a:p>
        </p:txBody>
      </p:sp>
      <p:sp>
        <p:nvSpPr>
          <p:cNvPr id="1170" name="Shape 1170"/>
          <p:cNvSpPr/>
          <p:nvPr/>
        </p:nvSpPr>
        <p:spPr>
          <a:xfrm>
            <a:off x="6023750" y="7829973"/>
            <a:ext cx="1717676"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600">
                <a:latin typeface="Arial Black"/>
                <a:ea typeface="Arial Black"/>
                <a:cs typeface="Arial Black"/>
                <a:sym typeface="Arial Black"/>
              </a:defRPr>
            </a:lvl1pPr>
          </a:lstStyle>
          <a:p>
            <a:pPr/>
            <a:r>
              <a:t>Time (seconds)</a:t>
            </a:r>
          </a:p>
        </p:txBody>
      </p:sp>
      <p:sp>
        <p:nvSpPr>
          <p:cNvPr id="1171" name="Shape 1171"/>
          <p:cNvSpPr/>
          <p:nvPr/>
        </p:nvSpPr>
        <p:spPr>
          <a:xfrm rot="16200000">
            <a:off x="1232595" y="6033593"/>
            <a:ext cx="2055516" cy="5695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sz="1600">
                <a:latin typeface="Arial Black"/>
                <a:ea typeface="Arial Black"/>
                <a:cs typeface="Arial Black"/>
                <a:sym typeface="Arial Black"/>
              </a:defRPr>
            </a:pPr>
            <a:r>
              <a:t>Electrical activity</a:t>
            </a:r>
          </a:p>
          <a:p>
            <a:pPr marL="650240" indent="-650240" defTabSz="1300480">
              <a:lnSpc>
                <a:spcPct val="95000"/>
              </a:lnSpc>
              <a:defRPr sz="1600">
                <a:latin typeface="Arial Black"/>
                <a:ea typeface="Arial Black"/>
                <a:cs typeface="Arial Black"/>
                <a:sym typeface="Arial Black"/>
              </a:defRPr>
            </a:pPr>
            <a:r>
              <a:t>(millivolts)</a:t>
            </a:r>
          </a:p>
        </p:txBody>
      </p:sp>
      <p:sp>
        <p:nvSpPr>
          <p:cNvPr id="1172" name="Shape 1172"/>
          <p:cNvSpPr/>
          <p:nvPr/>
        </p:nvSpPr>
        <p:spPr>
          <a:xfrm flipH="1" flipV="1">
            <a:off x="844408" y="2474524"/>
            <a:ext cx="347699" cy="275450"/>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173" name="Shape 1173"/>
          <p:cNvSpPr/>
          <p:nvPr/>
        </p:nvSpPr>
        <p:spPr>
          <a:xfrm flipH="1" flipV="1">
            <a:off x="5635413" y="2492586"/>
            <a:ext cx="514774" cy="546383"/>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77" name="Shape 1177"/>
          <p:cNvSpPr/>
          <p:nvPr/>
        </p:nvSpPr>
        <p:spPr>
          <a:xfrm>
            <a:off x="108373" y="219004"/>
            <a:ext cx="12128783"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Electrical Coordination of the Cardiac Cycle </a:t>
            </a:r>
          </a:p>
        </p:txBody>
      </p:sp>
      <p:sp>
        <p:nvSpPr>
          <p:cNvPr id="1178" name="Shape 117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1179"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894079" y="4305582"/>
            <a:ext cx="1797192" cy="889565"/>
          </a:xfrm>
          <a:prstGeom prst="rect">
            <a:avLst/>
          </a:prstGeom>
          <a:ln w="12700">
            <a:miter lim="400000"/>
          </a:ln>
        </p:spPr>
      </p:pic>
      <p:sp>
        <p:nvSpPr>
          <p:cNvPr id="1180" name="Shape 1180"/>
          <p:cNvSpPr/>
          <p:nvPr/>
        </p:nvSpPr>
        <p:spPr>
          <a:xfrm>
            <a:off x="2759004" y="4497493"/>
            <a:ext cx="8397054"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BLAST Animation: Electrical Coordination of the Cardiac Cycle</a:t>
            </a:r>
          </a:p>
        </p:txBody>
      </p:sp>
    </p:spTree>
  </p:cSld>
  <p:clrMapOvr>
    <a:masterClrMapping/>
  </p:clrMapOvr>
  <p:transition xmlns:p14="http://schemas.microsoft.com/office/powerpoint/2010/main" spd="med" advClick="1" p14:dur="1000"/>
</p:sld>
</file>

<file path=ppt/slides/slide12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82" name="Shape 1182"/>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Patterns in Blood Pressure and Blood Flow</a:t>
            </a:r>
          </a:p>
        </p:txBody>
      </p:sp>
      <p:sp>
        <p:nvSpPr>
          <p:cNvPr id="1183" name="Shape 118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Blood pressure</a:t>
            </a:r>
            <a:r>
              <a:rPr b="0"/>
              <a:t> is the force that blood exerts on the walls of arteries, capillaries, and veins</a:t>
            </a:r>
            <a:endParaRPr b="0"/>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Blood pressure drops dramatically as blood moves through the capillaries, because the total cross-sectional area of blood vessels in the circulatory system increases greatly</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drop in blood pressure decreases the rate of blood flow to allow sufficient time for gases, nutrients, and wastes to diffuse between tissues and blood in the capillaries</a:t>
            </a:r>
          </a:p>
        </p:txBody>
      </p:sp>
      <p:sp>
        <p:nvSpPr>
          <p:cNvPr id="1184" name="Shape 118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186" name="45_26_cardiac_cycle_U.jpg"/>
          <p:cNvPicPr>
            <a:picLocks noChangeAspect="1"/>
          </p:cNvPicPr>
          <p:nvPr/>
        </p:nvPicPr>
        <p:blipFill>
          <a:blip r:embed="rId3">
            <a:extLst/>
          </a:blip>
          <a:srcRect l="0" t="0" r="0" b="2265"/>
          <a:stretch>
            <a:fillRect/>
          </a:stretch>
        </p:blipFill>
        <p:spPr>
          <a:xfrm>
            <a:off x="2483555" y="194168"/>
            <a:ext cx="8037690" cy="9153033"/>
          </a:xfrm>
          <a:prstGeom prst="rect">
            <a:avLst/>
          </a:prstGeom>
          <a:ln w="12700">
            <a:miter lim="400000"/>
          </a:ln>
        </p:spPr>
      </p:pic>
      <p:sp>
        <p:nvSpPr>
          <p:cNvPr id="1187" name="Shape 1187"/>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45.26</a:t>
            </a:r>
          </a:p>
        </p:txBody>
      </p:sp>
      <p:sp>
        <p:nvSpPr>
          <p:cNvPr id="1188" name="Shape 1188"/>
          <p:cNvSpPr/>
          <p:nvPr/>
        </p:nvSpPr>
        <p:spPr>
          <a:xfrm>
            <a:off x="5014524" y="8335716"/>
            <a:ext cx="1930798"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800">
                <a:latin typeface="Arial Black"/>
                <a:ea typeface="Arial Black"/>
                <a:cs typeface="Arial Black"/>
                <a:sym typeface="Arial Black"/>
              </a:defRPr>
            </a:lvl1pPr>
          </a:lstStyle>
          <a:p>
            <a:pPr/>
            <a:r>
              <a:t>Time (seconds)</a:t>
            </a:r>
          </a:p>
        </p:txBody>
      </p:sp>
      <p:sp>
        <p:nvSpPr>
          <p:cNvPr id="1189" name="Shape 1189"/>
          <p:cNvSpPr/>
          <p:nvPr/>
        </p:nvSpPr>
        <p:spPr>
          <a:xfrm>
            <a:off x="6588195" y="223519"/>
            <a:ext cx="1719388"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800">
                <a:latin typeface="Arial Black"/>
                <a:ea typeface="Arial Black"/>
                <a:cs typeface="Arial Black"/>
                <a:sym typeface="Arial Black"/>
              </a:defRPr>
            </a:lvl1pPr>
          </a:lstStyle>
          <a:p>
            <a:pPr/>
            <a:r>
              <a:t>Cardiac cycle</a:t>
            </a:r>
          </a:p>
        </p:txBody>
      </p:sp>
      <p:sp>
        <p:nvSpPr>
          <p:cNvPr id="1190" name="Shape 1190"/>
          <p:cNvSpPr/>
          <p:nvPr/>
        </p:nvSpPr>
        <p:spPr>
          <a:xfrm>
            <a:off x="4122702" y="891822"/>
            <a:ext cx="2273809"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800">
                <a:latin typeface="Arial"/>
                <a:ea typeface="Arial"/>
                <a:cs typeface="Arial"/>
                <a:sym typeface="Arial"/>
              </a:defRPr>
            </a:pPr>
            <a:r>
              <a:t>Ventricular</a:t>
            </a:r>
            <a:r>
              <a:rPr b="0">
                <a:latin typeface="Arial Black"/>
                <a:ea typeface="Arial Black"/>
                <a:cs typeface="Arial Black"/>
                <a:sym typeface="Arial Black"/>
              </a:rPr>
              <a:t> diastole</a:t>
            </a:r>
          </a:p>
        </p:txBody>
      </p:sp>
      <p:sp>
        <p:nvSpPr>
          <p:cNvPr id="1191" name="Shape 1191"/>
          <p:cNvSpPr/>
          <p:nvPr/>
        </p:nvSpPr>
        <p:spPr>
          <a:xfrm>
            <a:off x="7500337" y="842151"/>
            <a:ext cx="2172011"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800">
                <a:latin typeface="Arial"/>
                <a:ea typeface="Arial"/>
                <a:cs typeface="Arial"/>
                <a:sym typeface="Arial"/>
              </a:defRPr>
            </a:pPr>
            <a:r>
              <a:t>Ventricular</a:t>
            </a:r>
            <a:r>
              <a:rPr b="0">
                <a:latin typeface="Arial Black"/>
                <a:ea typeface="Arial Black"/>
                <a:cs typeface="Arial Black"/>
                <a:sym typeface="Arial Black"/>
              </a:rPr>
              <a:t> systole</a:t>
            </a:r>
          </a:p>
        </p:txBody>
      </p:sp>
      <p:sp>
        <p:nvSpPr>
          <p:cNvPr id="1192" name="Shape 1192"/>
          <p:cNvSpPr/>
          <p:nvPr/>
        </p:nvSpPr>
        <p:spPr>
          <a:xfrm>
            <a:off x="9735537" y="2772551"/>
            <a:ext cx="736675"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800">
                <a:latin typeface="Arial"/>
                <a:ea typeface="Arial"/>
                <a:cs typeface="Arial"/>
                <a:sym typeface="Arial"/>
              </a:defRPr>
            </a:pPr>
            <a:r>
              <a:t>Aortic</a:t>
            </a:r>
          </a:p>
          <a:p>
            <a:pPr marL="650240" indent="-650240" algn="l" defTabSz="1300480">
              <a:lnSpc>
                <a:spcPct val="95000"/>
              </a:lnSpc>
              <a:defRPr b="1" sz="1800">
                <a:latin typeface="Arial"/>
                <a:ea typeface="Arial"/>
                <a:cs typeface="Arial"/>
                <a:sym typeface="Arial"/>
              </a:defRPr>
            </a:pPr>
            <a:r>
              <a:t>valve</a:t>
            </a:r>
          </a:p>
        </p:txBody>
      </p:sp>
      <p:sp>
        <p:nvSpPr>
          <p:cNvPr id="1193" name="Shape 1193"/>
          <p:cNvSpPr/>
          <p:nvPr/>
        </p:nvSpPr>
        <p:spPr>
          <a:xfrm>
            <a:off x="6326293" y="2777066"/>
            <a:ext cx="711895"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800">
                <a:latin typeface="Arial"/>
                <a:ea typeface="Arial"/>
                <a:cs typeface="Arial"/>
                <a:sym typeface="Arial"/>
              </a:defRPr>
            </a:pPr>
            <a:r>
              <a:t>AV</a:t>
            </a:r>
          </a:p>
          <a:p>
            <a:pPr marL="650240" indent="-650240" algn="l" defTabSz="1300480">
              <a:lnSpc>
                <a:spcPct val="95000"/>
              </a:lnSpc>
              <a:defRPr b="1" sz="1800">
                <a:latin typeface="Arial"/>
                <a:ea typeface="Arial"/>
                <a:cs typeface="Arial"/>
                <a:sym typeface="Arial"/>
              </a:defRPr>
            </a:pPr>
            <a:r>
              <a:t>valves</a:t>
            </a:r>
          </a:p>
        </p:txBody>
      </p:sp>
      <p:sp>
        <p:nvSpPr>
          <p:cNvPr id="1194" name="Shape 1194"/>
          <p:cNvSpPr/>
          <p:nvPr/>
        </p:nvSpPr>
        <p:spPr>
          <a:xfrm rot="5400000">
            <a:off x="6546426" y="-2579512"/>
            <a:ext cx="304801" cy="646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8"/>
                  <a:pt x="10800" y="196"/>
                </a:cubicBezTo>
                <a:lnTo>
                  <a:pt x="10800" y="7790"/>
                </a:lnTo>
                <a:cubicBezTo>
                  <a:pt x="10800" y="7898"/>
                  <a:pt x="5965" y="7986"/>
                  <a:pt x="0" y="7986"/>
                </a:cubicBezTo>
                <a:cubicBezTo>
                  <a:pt x="5965" y="7986"/>
                  <a:pt x="10800" y="8074"/>
                  <a:pt x="10800" y="8182"/>
                </a:cubicBezTo>
                <a:lnTo>
                  <a:pt x="10800" y="21404"/>
                </a:lnTo>
                <a:cubicBezTo>
                  <a:pt x="10800" y="21512"/>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1195" name="Shape 1195"/>
          <p:cNvSpPr/>
          <p:nvPr/>
        </p:nvSpPr>
        <p:spPr>
          <a:xfrm>
            <a:off x="4958079" y="2876408"/>
            <a:ext cx="1286935" cy="49673"/>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196" name="Shape 1196"/>
          <p:cNvSpPr/>
          <p:nvPr/>
        </p:nvSpPr>
        <p:spPr>
          <a:xfrm flipH="1" flipV="1">
            <a:off x="5942470" y="2650631"/>
            <a:ext cx="302544" cy="275450"/>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197" name="Shape 1197"/>
          <p:cNvSpPr/>
          <p:nvPr/>
        </p:nvSpPr>
        <p:spPr>
          <a:xfrm>
            <a:off x="9071750" y="2677724"/>
            <a:ext cx="577993" cy="230294"/>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1198" name="Shape 1198"/>
          <p:cNvSpPr/>
          <p:nvPr/>
        </p:nvSpPr>
        <p:spPr>
          <a:xfrm rot="16200000">
            <a:off x="1543593" y="6110513"/>
            <a:ext cx="2255280"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800">
                <a:latin typeface="Arial Black"/>
                <a:ea typeface="Arial Black"/>
                <a:cs typeface="Arial Black"/>
                <a:sym typeface="Arial Black"/>
              </a:defRPr>
            </a:lvl1pPr>
          </a:lstStyle>
          <a:p>
            <a:pPr/>
            <a:r>
              <a:t>Pressure (mm Hg)</a:t>
            </a:r>
          </a:p>
        </p:txBody>
      </p:sp>
      <p:sp>
        <p:nvSpPr>
          <p:cNvPr id="1199" name="Shape 1199"/>
          <p:cNvSpPr/>
          <p:nvPr/>
        </p:nvSpPr>
        <p:spPr>
          <a:xfrm>
            <a:off x="4305582" y="4468142"/>
            <a:ext cx="260420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solidFill>
                  <a:srgbClr val="808080"/>
                </a:solidFill>
                <a:latin typeface="Arial"/>
                <a:ea typeface="Arial"/>
                <a:cs typeface="Arial"/>
                <a:sym typeface="Arial"/>
              </a:defRPr>
            </a:lvl1pPr>
          </a:lstStyle>
          <a:p>
            <a:pPr/>
            <a:r>
              <a:t>Systolic blood pressure</a:t>
            </a:r>
          </a:p>
        </p:txBody>
      </p:sp>
      <p:sp>
        <p:nvSpPr>
          <p:cNvPr id="1200" name="Shape 1200"/>
          <p:cNvSpPr/>
          <p:nvPr/>
        </p:nvSpPr>
        <p:spPr>
          <a:xfrm>
            <a:off x="4310097" y="5508977"/>
            <a:ext cx="2680334"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solidFill>
                  <a:srgbClr val="808080"/>
                </a:solidFill>
                <a:latin typeface="Arial"/>
                <a:ea typeface="Arial"/>
                <a:cs typeface="Arial"/>
                <a:sym typeface="Arial"/>
              </a:defRPr>
            </a:lvl1pPr>
          </a:lstStyle>
          <a:p>
            <a:pPr/>
            <a:r>
              <a:t>Diastolic blood pressure</a:t>
            </a:r>
          </a:p>
        </p:txBody>
      </p:sp>
      <p:sp>
        <p:nvSpPr>
          <p:cNvPr id="1201" name="Shape 1201"/>
          <p:cNvSpPr/>
          <p:nvPr/>
        </p:nvSpPr>
        <p:spPr>
          <a:xfrm>
            <a:off x="4711982" y="6044070"/>
            <a:ext cx="1702421"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latin typeface="Arial"/>
                <a:ea typeface="Arial"/>
                <a:cs typeface="Arial"/>
                <a:sym typeface="Arial"/>
              </a:defRPr>
            </a:lvl1pPr>
          </a:lstStyle>
          <a:p>
            <a:pPr/>
            <a:r>
              <a:t>Aortic pressure</a:t>
            </a:r>
          </a:p>
        </p:txBody>
      </p:sp>
      <p:sp>
        <p:nvSpPr>
          <p:cNvPr id="1202" name="Shape 1202"/>
          <p:cNvSpPr/>
          <p:nvPr/>
        </p:nvSpPr>
        <p:spPr>
          <a:xfrm>
            <a:off x="4702950" y="6448213"/>
            <a:ext cx="222358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latin typeface="Arial"/>
                <a:ea typeface="Arial"/>
                <a:cs typeface="Arial"/>
                <a:sym typeface="Arial"/>
              </a:defRPr>
            </a:lvl1pPr>
          </a:lstStyle>
          <a:p>
            <a:pPr/>
            <a:r>
              <a:t>Ventricular pressure</a:t>
            </a:r>
          </a:p>
        </p:txBody>
      </p:sp>
      <p:sp>
        <p:nvSpPr>
          <p:cNvPr id="1203" name="Shape 1203"/>
          <p:cNvSpPr/>
          <p:nvPr/>
        </p:nvSpPr>
        <p:spPr>
          <a:xfrm>
            <a:off x="4707466" y="6809458"/>
            <a:ext cx="162629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latin typeface="Arial"/>
                <a:ea typeface="Arial"/>
                <a:cs typeface="Arial"/>
                <a:sym typeface="Arial"/>
              </a:defRPr>
            </a:lvl1pPr>
          </a:lstStyle>
          <a:p>
            <a:pPr/>
            <a:r>
              <a:t>Atrial pressure</a:t>
            </a:r>
          </a:p>
        </p:txBody>
      </p:sp>
      <p:sp>
        <p:nvSpPr>
          <p:cNvPr id="1204" name="Shape 1204"/>
          <p:cNvSpPr/>
          <p:nvPr/>
        </p:nvSpPr>
        <p:spPr>
          <a:xfrm>
            <a:off x="3751931" y="8462150"/>
            <a:ext cx="775408" cy="7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solidFill>
                  <a:srgbClr val="808080"/>
                </a:solidFill>
                <a:latin typeface="Arial"/>
                <a:ea typeface="Arial"/>
                <a:cs typeface="Arial"/>
                <a:sym typeface="Arial"/>
              </a:defRPr>
            </a:pPr>
            <a:r>
              <a:t>AV</a:t>
            </a:r>
          </a:p>
          <a:p>
            <a:pPr marL="650240" indent="-650240" defTabSz="1300480">
              <a:lnSpc>
                <a:spcPct val="95000"/>
              </a:lnSpc>
              <a:defRPr b="1" sz="1800">
                <a:solidFill>
                  <a:srgbClr val="808080"/>
                </a:solidFill>
                <a:latin typeface="Arial"/>
                <a:ea typeface="Arial"/>
                <a:cs typeface="Arial"/>
                <a:sym typeface="Arial"/>
              </a:defRPr>
            </a:pPr>
            <a:r>
              <a:t>valves</a:t>
            </a:r>
          </a:p>
          <a:p>
            <a:pPr marL="650240" indent="-650240" defTabSz="1300480">
              <a:lnSpc>
                <a:spcPct val="95000"/>
              </a:lnSpc>
              <a:defRPr b="1" sz="1800">
                <a:solidFill>
                  <a:srgbClr val="808080"/>
                </a:solidFill>
                <a:latin typeface="Arial"/>
                <a:ea typeface="Arial"/>
                <a:cs typeface="Arial"/>
                <a:sym typeface="Arial"/>
              </a:defRPr>
            </a:pPr>
            <a:r>
              <a:t>open</a:t>
            </a:r>
          </a:p>
        </p:txBody>
      </p:sp>
      <p:sp>
        <p:nvSpPr>
          <p:cNvPr id="1205" name="Shape 1205"/>
          <p:cNvSpPr/>
          <p:nvPr/>
        </p:nvSpPr>
        <p:spPr>
          <a:xfrm>
            <a:off x="7023451" y="8444089"/>
            <a:ext cx="775408"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solidFill>
                  <a:srgbClr val="808080"/>
                </a:solidFill>
                <a:latin typeface="Arial"/>
                <a:ea typeface="Arial"/>
                <a:cs typeface="Arial"/>
                <a:sym typeface="Arial"/>
              </a:defRPr>
            </a:pPr>
            <a:r>
              <a:t>AV</a:t>
            </a:r>
          </a:p>
          <a:p>
            <a:pPr marL="650240" indent="-650240" defTabSz="1300480">
              <a:lnSpc>
                <a:spcPct val="95000"/>
              </a:lnSpc>
              <a:defRPr b="1" sz="1800">
                <a:solidFill>
                  <a:srgbClr val="808080"/>
                </a:solidFill>
                <a:latin typeface="Arial"/>
                <a:ea typeface="Arial"/>
                <a:cs typeface="Arial"/>
                <a:sym typeface="Arial"/>
              </a:defRPr>
            </a:pPr>
            <a:r>
              <a:t>valves</a:t>
            </a:r>
          </a:p>
          <a:p>
            <a:pPr marL="650240" indent="-650240" defTabSz="1300480">
              <a:lnSpc>
                <a:spcPct val="95000"/>
              </a:lnSpc>
              <a:defRPr b="1" sz="1800">
                <a:solidFill>
                  <a:srgbClr val="808080"/>
                </a:solidFill>
                <a:latin typeface="Arial"/>
                <a:ea typeface="Arial"/>
                <a:cs typeface="Arial"/>
                <a:sym typeface="Arial"/>
              </a:defRPr>
            </a:pPr>
            <a:r>
              <a:t>close</a:t>
            </a:r>
          </a:p>
        </p:txBody>
      </p:sp>
      <p:sp>
        <p:nvSpPr>
          <p:cNvPr id="1206" name="Shape 1206"/>
          <p:cNvSpPr/>
          <p:nvPr/>
        </p:nvSpPr>
        <p:spPr>
          <a:xfrm>
            <a:off x="7846586" y="8464408"/>
            <a:ext cx="736676" cy="7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solidFill>
                  <a:srgbClr val="808080"/>
                </a:solidFill>
                <a:latin typeface="Arial"/>
                <a:ea typeface="Arial"/>
                <a:cs typeface="Arial"/>
                <a:sym typeface="Arial"/>
              </a:defRPr>
            </a:pPr>
            <a:r>
              <a:t>Aortic</a:t>
            </a:r>
          </a:p>
          <a:p>
            <a:pPr marL="650240" indent="-650240" defTabSz="1300480">
              <a:lnSpc>
                <a:spcPct val="95000"/>
              </a:lnSpc>
              <a:defRPr b="1" sz="1800">
                <a:solidFill>
                  <a:srgbClr val="808080"/>
                </a:solidFill>
                <a:latin typeface="Arial"/>
                <a:ea typeface="Arial"/>
                <a:cs typeface="Arial"/>
                <a:sym typeface="Arial"/>
              </a:defRPr>
            </a:pPr>
            <a:r>
              <a:t>valve</a:t>
            </a:r>
          </a:p>
          <a:p>
            <a:pPr marL="650240" indent="-650240" defTabSz="1300480">
              <a:lnSpc>
                <a:spcPct val="95000"/>
              </a:lnSpc>
              <a:defRPr b="1" sz="1800">
                <a:solidFill>
                  <a:srgbClr val="808080"/>
                </a:solidFill>
                <a:latin typeface="Arial"/>
                <a:ea typeface="Arial"/>
                <a:cs typeface="Arial"/>
                <a:sym typeface="Arial"/>
              </a:defRPr>
            </a:pPr>
            <a:r>
              <a:t>opens</a:t>
            </a:r>
          </a:p>
        </p:txBody>
      </p:sp>
      <p:sp>
        <p:nvSpPr>
          <p:cNvPr id="1207" name="Shape 1207"/>
          <p:cNvSpPr/>
          <p:nvPr/>
        </p:nvSpPr>
        <p:spPr>
          <a:xfrm>
            <a:off x="9429289" y="8466666"/>
            <a:ext cx="736675" cy="7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solidFill>
                  <a:srgbClr val="808080"/>
                </a:solidFill>
                <a:latin typeface="Arial"/>
                <a:ea typeface="Arial"/>
                <a:cs typeface="Arial"/>
                <a:sym typeface="Arial"/>
              </a:defRPr>
            </a:pPr>
            <a:r>
              <a:t>Aortic</a:t>
            </a:r>
          </a:p>
          <a:p>
            <a:pPr marL="650240" indent="-650240" defTabSz="1300480">
              <a:lnSpc>
                <a:spcPct val="95000"/>
              </a:lnSpc>
              <a:defRPr b="1" sz="1800">
                <a:solidFill>
                  <a:srgbClr val="808080"/>
                </a:solidFill>
                <a:latin typeface="Arial"/>
                <a:ea typeface="Arial"/>
                <a:cs typeface="Arial"/>
                <a:sym typeface="Arial"/>
              </a:defRPr>
            </a:pPr>
            <a:r>
              <a:t>valve</a:t>
            </a:r>
          </a:p>
          <a:p>
            <a:pPr marL="650240" indent="-650240" defTabSz="1300480">
              <a:lnSpc>
                <a:spcPct val="95000"/>
              </a:lnSpc>
              <a:defRPr b="1" sz="1800">
                <a:solidFill>
                  <a:srgbClr val="808080"/>
                </a:solidFill>
                <a:latin typeface="Arial"/>
                <a:ea typeface="Arial"/>
                <a:cs typeface="Arial"/>
                <a:sym typeface="Arial"/>
              </a:defRPr>
            </a:pPr>
            <a:r>
              <a:t>closes</a:t>
            </a:r>
          </a:p>
        </p:txBody>
      </p:sp>
      <p:sp>
        <p:nvSpPr>
          <p:cNvPr id="1208" name="Shape 1208"/>
          <p:cNvSpPr/>
          <p:nvPr/>
        </p:nvSpPr>
        <p:spPr>
          <a:xfrm>
            <a:off x="4303324" y="6055359"/>
            <a:ext cx="264161" cy="252872"/>
          </a:xfrm>
          <a:prstGeom prst="rect">
            <a:avLst/>
          </a:prstGeom>
          <a:solidFill>
            <a:srgbClr val="C9A0CC"/>
          </a:solidFill>
          <a:ln w="25400">
            <a:solidFill>
              <a:srgbClr val="C9A0CC"/>
            </a:solidFill>
          </a:ln>
        </p:spPr>
        <p:txBody>
          <a:bodyPr lIns="65023" tIns="65023" rIns="65023" bIns="65023" anchor="ctr"/>
          <a:lstStyle/>
          <a:p>
            <a:pPr defTabSz="1300480">
              <a:defRPr b="1" baseline="-19411" sz="3400">
                <a:latin typeface="Times"/>
                <a:ea typeface="Times"/>
                <a:cs typeface="Times"/>
                <a:sym typeface="Times"/>
              </a:defRPr>
            </a:pPr>
          </a:p>
        </p:txBody>
      </p:sp>
      <p:sp>
        <p:nvSpPr>
          <p:cNvPr id="1209" name="Shape 1209"/>
          <p:cNvSpPr/>
          <p:nvPr/>
        </p:nvSpPr>
        <p:spPr>
          <a:xfrm>
            <a:off x="4307839" y="6443697"/>
            <a:ext cx="264161" cy="252872"/>
          </a:xfrm>
          <a:prstGeom prst="rect">
            <a:avLst/>
          </a:prstGeom>
          <a:solidFill>
            <a:srgbClr val="742580"/>
          </a:solidFill>
          <a:ln w="25400">
            <a:solidFill>
              <a:srgbClr val="742580"/>
            </a:solidFill>
          </a:ln>
        </p:spPr>
        <p:txBody>
          <a:bodyPr lIns="65023" tIns="65023" rIns="65023" bIns="65023" anchor="ctr"/>
          <a:lstStyle/>
          <a:p>
            <a:pPr defTabSz="1300480">
              <a:defRPr b="1" baseline="-19411" sz="3400">
                <a:latin typeface="Times"/>
                <a:ea typeface="Times"/>
                <a:cs typeface="Times"/>
                <a:sym typeface="Times"/>
              </a:defRPr>
            </a:pPr>
          </a:p>
        </p:txBody>
      </p:sp>
      <p:sp>
        <p:nvSpPr>
          <p:cNvPr id="1210" name="Shape 1210"/>
          <p:cNvSpPr/>
          <p:nvPr/>
        </p:nvSpPr>
        <p:spPr>
          <a:xfrm>
            <a:off x="4310097" y="6832035"/>
            <a:ext cx="264161" cy="252872"/>
          </a:xfrm>
          <a:prstGeom prst="rect">
            <a:avLst/>
          </a:prstGeom>
          <a:solidFill>
            <a:srgbClr val="46A746"/>
          </a:solidFill>
          <a:ln w="25400">
            <a:solidFill>
              <a:srgbClr val="46A746"/>
            </a:solidFill>
          </a:ln>
        </p:spPr>
        <p:txBody>
          <a:bodyPr lIns="65023" tIns="65023" rIns="65023" bIns="65023" anchor="ctr"/>
          <a:lstStyle/>
          <a:p>
            <a:pPr defTabSz="1300480">
              <a:defRPr b="1" baseline="-19411" sz="3400">
                <a:latin typeface="Times"/>
                <a:ea typeface="Times"/>
                <a:cs typeface="Times"/>
                <a:sym typeface="Times"/>
              </a:defRPr>
            </a:pPr>
          </a:p>
        </p:txBody>
      </p:sp>
    </p:spTree>
  </p:cSld>
  <p:clrMapOvr>
    <a:masterClrMapping/>
  </p:clrMapOvr>
  <p:transition xmlns:p14="http://schemas.microsoft.com/office/powerpoint/2010/main" spd="med" advClick="1" p14:dur="1000"/>
</p:sld>
</file>

<file path=ppt/slides/slide12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214" name="Shape 1214"/>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Homeostatic Control of Blood Pressure</a:t>
            </a:r>
          </a:p>
        </p:txBody>
      </p:sp>
      <p:sp>
        <p:nvSpPr>
          <p:cNvPr id="1215" name="Shape 1215"/>
          <p:cNvSpPr/>
          <p:nvPr>
            <p:ph type="body" idx="4294967295"/>
          </p:nvPr>
        </p:nvSpPr>
        <p:spPr>
          <a:xfrm>
            <a:off x="205457" y="1819768"/>
            <a:ext cx="12480997" cy="759516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Blood movement is carefully regulated at an array of points throughout the circulatory system</a:t>
            </a:r>
          </a:p>
          <a:p>
            <a:pPr lvl="1" marL="836246" indent="-404446" defTabSz="1300480">
              <a:spcBef>
                <a:spcPts val="800"/>
              </a:spcBef>
              <a:buClr>
                <a:srgbClr val="9D002D"/>
              </a:buClr>
              <a:buSzPct val="100000"/>
              <a:buChar char="–"/>
              <a:defRPr>
                <a:latin typeface="Arial"/>
                <a:ea typeface="Arial"/>
                <a:cs typeface="Arial"/>
                <a:sym typeface="Arial"/>
              </a:defRPr>
            </a:pPr>
            <a:r>
              <a:t>The nervous system, along with certain chemical messengers in the circulation, can accurately control blood flow to various tissues by contracting or relaxing the arteriolar sphincters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Decreases in blood pressure elicit a powerful homeostatic response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Falling blood pressure is detected by </a:t>
            </a:r>
            <a:r>
              <a:rPr b="1"/>
              <a:t>baroreceptors</a:t>
            </a:r>
            <a:r>
              <a:t> in the walls of the heart and the major arteries</a:t>
            </a:r>
          </a:p>
        </p:txBody>
      </p:sp>
      <p:sp>
        <p:nvSpPr>
          <p:cNvPr id="1216" name="Shape 121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218" name="Shape 1218"/>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Homeostatic Control of Blood Pressure</a:t>
            </a:r>
          </a:p>
        </p:txBody>
      </p:sp>
      <p:sp>
        <p:nvSpPr>
          <p:cNvPr id="1219" name="Shape 1219"/>
          <p:cNvSpPr/>
          <p:nvPr>
            <p:ph type="body" idx="4294967295"/>
          </p:nvPr>
        </p:nvSpPr>
        <p:spPr>
          <a:xfrm>
            <a:off x="205457" y="1837830"/>
            <a:ext cx="12474223" cy="7649353"/>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When baroreceptors detect a major decrease in blood pressure, they trigger electrical signals that change the heart’s output and vessel diameter</a:t>
            </a:r>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The overall coordination of blood flow and pressure is under the control of the sympathetic nervous system</a:t>
            </a:r>
          </a:p>
          <a:p>
            <a:pPr lvl="1" marL="967232" indent="-535432" defTabSz="1300480">
              <a:spcBef>
                <a:spcPts val="800"/>
              </a:spcBef>
              <a:buClr>
                <a:srgbClr val="000000"/>
              </a:buClr>
              <a:buSzPct val="100000"/>
              <a:buAutoNum type="arabicPeriod" startAt="1"/>
              <a:defRPr sz="3400">
                <a:latin typeface="Arial"/>
                <a:ea typeface="Arial"/>
                <a:cs typeface="Arial"/>
                <a:sym typeface="Arial"/>
              </a:defRPr>
            </a:pPr>
            <a:r>
              <a:t>Cardiac output increases due to an increase in both heart rate and the amount of blood pushed out by the ventricles</a:t>
            </a:r>
          </a:p>
        </p:txBody>
      </p:sp>
      <p:sp>
        <p:nvSpPr>
          <p:cNvPr id="1220" name="Shape 122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222" name="Shape 1222"/>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Homeostatic Control of Blood Pressure</a:t>
            </a:r>
          </a:p>
        </p:txBody>
      </p:sp>
      <p:sp>
        <p:nvSpPr>
          <p:cNvPr id="1223" name="Shape 1223"/>
          <p:cNvSpPr/>
          <p:nvPr>
            <p:ph type="body" idx="4294967295"/>
          </p:nvPr>
        </p:nvSpPr>
        <p:spPr>
          <a:xfrm>
            <a:off x="205457" y="1873955"/>
            <a:ext cx="12293601" cy="7197797"/>
          </a:xfrm>
          <a:prstGeom prst="rect">
            <a:avLst/>
          </a:prstGeom>
        </p:spPr>
        <p:txBody>
          <a:bodyPr lIns="0" tIns="0" rIns="0" bIns="0" anchor="t"/>
          <a:lstStyle/>
          <a:p>
            <a:pPr lvl="1" marL="958088" indent="-500888" defTabSz="1300480">
              <a:spcBef>
                <a:spcPts val="800"/>
              </a:spcBef>
              <a:buClr>
                <a:srgbClr val="000000"/>
              </a:buClr>
              <a:buSzPct val="100000"/>
              <a:buAutoNum type="arabicPeriod" startAt="2"/>
              <a:defRPr sz="3400">
                <a:latin typeface="Arial"/>
                <a:ea typeface="Arial"/>
                <a:cs typeface="Arial"/>
                <a:sym typeface="Arial"/>
              </a:defRPr>
            </a:pPr>
            <a:r>
              <a:t>Arterioles serving the capillaries of noncritical tissues are constricted to divert blood to more critical organs</a:t>
            </a:r>
          </a:p>
          <a:p>
            <a:pPr lvl="1" marL="958088" indent="-500888" defTabSz="1300480">
              <a:spcBef>
                <a:spcPts val="800"/>
              </a:spcBef>
              <a:buClr>
                <a:srgbClr val="000000"/>
              </a:buClr>
              <a:buSzPct val="100000"/>
              <a:buAutoNum type="arabicPeriod" startAt="2"/>
              <a:defRPr sz="3400">
                <a:latin typeface="Arial"/>
                <a:ea typeface="Arial"/>
                <a:cs typeface="Arial"/>
                <a:sym typeface="Arial"/>
              </a:defRPr>
            </a:pPr>
            <a:r>
              <a:t>The veins are constricted, shifting blood volume toward the heart and arteries to maintain blood pressure and </a:t>
            </a:r>
            <a:br/>
            <a:r>
              <a:t>flow to vital organs</a:t>
            </a:r>
          </a:p>
        </p:txBody>
      </p:sp>
      <p:sp>
        <p:nvSpPr>
          <p:cNvPr id="1224" name="Shape 122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226" name="45_27_blood_pressure_U.jpg"/>
          <p:cNvPicPr>
            <a:picLocks noChangeAspect="1"/>
          </p:cNvPicPr>
          <p:nvPr/>
        </p:nvPicPr>
        <p:blipFill>
          <a:blip r:embed="rId3">
            <a:extLst/>
          </a:blip>
          <a:srcRect l="0" t="0" r="0" b="2337"/>
          <a:stretch>
            <a:fillRect/>
          </a:stretch>
        </p:blipFill>
        <p:spPr>
          <a:xfrm>
            <a:off x="1824284" y="336408"/>
            <a:ext cx="9356232" cy="8866295"/>
          </a:xfrm>
          <a:prstGeom prst="rect">
            <a:avLst/>
          </a:prstGeom>
          <a:ln w="12700">
            <a:miter lim="400000"/>
          </a:ln>
        </p:spPr>
      </p:pic>
      <p:sp>
        <p:nvSpPr>
          <p:cNvPr id="1227" name="Shape 1227"/>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45.27</a:t>
            </a:r>
          </a:p>
        </p:txBody>
      </p:sp>
      <p:sp>
        <p:nvSpPr>
          <p:cNvPr id="1228" name="Shape 1228"/>
          <p:cNvSpPr/>
          <p:nvPr/>
        </p:nvSpPr>
        <p:spPr>
          <a:xfrm>
            <a:off x="3300870" y="349955"/>
            <a:ext cx="1472048"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From heart</a:t>
            </a:r>
          </a:p>
        </p:txBody>
      </p:sp>
      <p:sp>
        <p:nvSpPr>
          <p:cNvPr id="1229" name="Shape 1229"/>
          <p:cNvSpPr/>
          <p:nvPr/>
        </p:nvSpPr>
        <p:spPr>
          <a:xfrm>
            <a:off x="5908604" y="352213"/>
            <a:ext cx="1425936"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Capillaries</a:t>
            </a:r>
          </a:p>
        </p:txBody>
      </p:sp>
      <p:sp>
        <p:nvSpPr>
          <p:cNvPr id="1230" name="Shape 1230"/>
          <p:cNvSpPr/>
          <p:nvPr/>
        </p:nvSpPr>
        <p:spPr>
          <a:xfrm>
            <a:off x="8473440" y="356728"/>
            <a:ext cx="2015158"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Return to heart</a:t>
            </a:r>
          </a:p>
        </p:txBody>
      </p:sp>
      <p:sp>
        <p:nvSpPr>
          <p:cNvPr id="1231" name="Shape 1231"/>
          <p:cNvSpPr/>
          <p:nvPr/>
        </p:nvSpPr>
        <p:spPr>
          <a:xfrm>
            <a:off x="3616959" y="5606062"/>
            <a:ext cx="1068773"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Velocity</a:t>
            </a:r>
          </a:p>
        </p:txBody>
      </p:sp>
      <p:sp>
        <p:nvSpPr>
          <p:cNvPr id="1232" name="Shape 1232"/>
          <p:cNvSpPr/>
          <p:nvPr/>
        </p:nvSpPr>
        <p:spPr>
          <a:xfrm>
            <a:off x="3607929" y="7245208"/>
            <a:ext cx="1311883"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Total area</a:t>
            </a:r>
          </a:p>
        </p:txBody>
      </p:sp>
      <p:sp>
        <p:nvSpPr>
          <p:cNvPr id="1233" name="Shape 1233"/>
          <p:cNvSpPr/>
          <p:nvPr/>
        </p:nvSpPr>
        <p:spPr>
          <a:xfrm rot="18859706">
            <a:off x="2472559" y="8231532"/>
            <a:ext cx="1736441"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Main arteries</a:t>
            </a:r>
          </a:p>
        </p:txBody>
      </p:sp>
      <p:sp>
        <p:nvSpPr>
          <p:cNvPr id="1234" name="Shape 1234"/>
          <p:cNvSpPr/>
          <p:nvPr/>
        </p:nvSpPr>
        <p:spPr>
          <a:xfrm rot="18859706">
            <a:off x="3390861" y="8264793"/>
            <a:ext cx="1845445"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Small arteries</a:t>
            </a:r>
          </a:p>
        </p:txBody>
      </p:sp>
      <p:sp>
        <p:nvSpPr>
          <p:cNvPr id="1235" name="Shape 1235"/>
          <p:cNvSpPr/>
          <p:nvPr/>
        </p:nvSpPr>
        <p:spPr>
          <a:xfrm rot="18859706">
            <a:off x="4824835" y="8079622"/>
            <a:ext cx="1317068"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Arterioles</a:t>
            </a:r>
          </a:p>
        </p:txBody>
      </p:sp>
      <p:sp>
        <p:nvSpPr>
          <p:cNvPr id="1236" name="Shape 1236"/>
          <p:cNvSpPr/>
          <p:nvPr/>
        </p:nvSpPr>
        <p:spPr>
          <a:xfrm rot="18859706">
            <a:off x="5716065" y="8126478"/>
            <a:ext cx="1425936"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Capillaries</a:t>
            </a:r>
          </a:p>
        </p:txBody>
      </p:sp>
      <p:sp>
        <p:nvSpPr>
          <p:cNvPr id="1237" name="Shape 1237"/>
          <p:cNvSpPr/>
          <p:nvPr/>
        </p:nvSpPr>
        <p:spPr>
          <a:xfrm rot="18859706">
            <a:off x="6874699" y="8019316"/>
            <a:ext cx="1068773"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Venules</a:t>
            </a:r>
          </a:p>
        </p:txBody>
      </p:sp>
      <p:sp>
        <p:nvSpPr>
          <p:cNvPr id="1238" name="Shape 1238"/>
          <p:cNvSpPr/>
          <p:nvPr/>
        </p:nvSpPr>
        <p:spPr>
          <a:xfrm rot="18859706">
            <a:off x="7444896" y="8168589"/>
            <a:ext cx="1550219"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Small veins</a:t>
            </a:r>
          </a:p>
        </p:txBody>
      </p:sp>
      <p:sp>
        <p:nvSpPr>
          <p:cNvPr id="1239" name="Shape 1239"/>
          <p:cNvSpPr/>
          <p:nvPr/>
        </p:nvSpPr>
        <p:spPr>
          <a:xfrm rot="18859706">
            <a:off x="8485610" y="8160114"/>
            <a:ext cx="1441215"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2200">
                <a:latin typeface="Arial"/>
                <a:ea typeface="Arial"/>
                <a:cs typeface="Arial"/>
                <a:sym typeface="Arial"/>
              </a:defRPr>
            </a:lvl1pPr>
          </a:lstStyle>
          <a:p>
            <a:pPr/>
            <a:r>
              <a:t>Main veins</a:t>
            </a:r>
          </a:p>
        </p:txBody>
      </p:sp>
      <p:sp>
        <p:nvSpPr>
          <p:cNvPr id="1240" name="Shape 1240"/>
          <p:cNvSpPr/>
          <p:nvPr/>
        </p:nvSpPr>
        <p:spPr>
          <a:xfrm rot="16200000">
            <a:off x="9682805" y="6615896"/>
            <a:ext cx="2653086"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200">
                <a:solidFill>
                  <a:srgbClr val="E01E3A"/>
                </a:solidFill>
                <a:latin typeface="Arial Black"/>
                <a:ea typeface="Arial Black"/>
                <a:cs typeface="Arial Black"/>
                <a:sym typeface="Arial Black"/>
              </a:defRPr>
            </a:lvl1pPr>
          </a:lstStyle>
          <a:p>
            <a:pPr/>
            <a:r>
              <a:t>Velocity (cm/sec)</a:t>
            </a:r>
          </a:p>
        </p:txBody>
      </p:sp>
      <p:sp>
        <p:nvSpPr>
          <p:cNvPr id="1241" name="Shape 1241"/>
          <p:cNvSpPr/>
          <p:nvPr/>
        </p:nvSpPr>
        <p:spPr>
          <a:xfrm rot="16200000">
            <a:off x="1489144" y="1301677"/>
            <a:ext cx="1465089" cy="7677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2200">
                <a:latin typeface="Arial Black"/>
                <a:ea typeface="Arial Black"/>
                <a:cs typeface="Arial Black"/>
                <a:sym typeface="Arial Black"/>
              </a:defRPr>
            </a:pPr>
            <a:r>
              <a:t>Pressure</a:t>
            </a:r>
          </a:p>
          <a:p>
            <a:pPr marL="650240" indent="-650240" algn="l" defTabSz="1300480">
              <a:lnSpc>
                <a:spcPct val="95000"/>
              </a:lnSpc>
              <a:defRPr sz="2200">
                <a:latin typeface="Arial Black"/>
                <a:ea typeface="Arial Black"/>
                <a:cs typeface="Arial Black"/>
                <a:sym typeface="Arial Black"/>
              </a:defRPr>
            </a:pPr>
            <a:r>
              <a:t> (mm Hg)</a:t>
            </a:r>
          </a:p>
        </p:txBody>
      </p:sp>
      <p:sp>
        <p:nvSpPr>
          <p:cNvPr id="1242" name="Shape 1242"/>
          <p:cNvSpPr/>
          <p:nvPr/>
        </p:nvSpPr>
        <p:spPr>
          <a:xfrm>
            <a:off x="4899377" y="517030"/>
            <a:ext cx="878277" cy="1"/>
          </a:xfrm>
          <a:prstGeom prst="line">
            <a:avLst/>
          </a:prstGeom>
          <a:ln w="25400">
            <a:solidFill>
              <a:srgbClr val="000000"/>
            </a:solidFill>
            <a:tailEnd type="triangle"/>
          </a:ln>
        </p:spPr>
        <p:txBody>
          <a:bodyPr lIns="65023" tIns="65023" rIns="65023" bIns="65023"/>
          <a:lstStyle/>
          <a:p>
            <a:pPr algn="l" defTabSz="1300480">
              <a:defRPr sz="3400">
                <a:latin typeface="Arial"/>
                <a:ea typeface="Arial"/>
                <a:cs typeface="Arial"/>
                <a:sym typeface="Arial"/>
              </a:defRPr>
            </a:pPr>
          </a:p>
        </p:txBody>
      </p:sp>
      <p:sp>
        <p:nvSpPr>
          <p:cNvPr id="1243" name="Shape 1243"/>
          <p:cNvSpPr/>
          <p:nvPr/>
        </p:nvSpPr>
        <p:spPr>
          <a:xfrm>
            <a:off x="7464213" y="517030"/>
            <a:ext cx="916659" cy="1"/>
          </a:xfrm>
          <a:prstGeom prst="line">
            <a:avLst/>
          </a:prstGeom>
          <a:ln w="25400">
            <a:solidFill>
              <a:srgbClr val="000000"/>
            </a:solidFill>
            <a:tailEnd type="triangle"/>
          </a:ln>
        </p:spPr>
        <p:txBody>
          <a:bodyPr lIns="65023" tIns="65023" rIns="65023" bIns="65023"/>
          <a:lstStyle/>
          <a:p>
            <a:pPr algn="l" defTabSz="1300480">
              <a:defRPr sz="3400">
                <a:latin typeface="Arial"/>
                <a:ea typeface="Arial"/>
                <a:cs typeface="Arial"/>
                <a:sym typeface="Arial"/>
              </a:defRPr>
            </a:pPr>
          </a:p>
        </p:txBody>
      </p:sp>
      <p:pic>
        <p:nvPicPr>
          <p:cNvPr id="1244" name="45-27.png"/>
          <p:cNvPicPr>
            <a:picLocks noChangeAspect="1"/>
          </p:cNvPicPr>
          <p:nvPr/>
        </p:nvPicPr>
        <p:blipFill>
          <a:blip r:embed="rId4">
            <a:extLst/>
          </a:blip>
          <a:stretch>
            <a:fillRect/>
          </a:stretch>
        </p:blipFill>
        <p:spPr>
          <a:xfrm>
            <a:off x="1950719" y="6001173"/>
            <a:ext cx="311575" cy="1499165"/>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6" name="45_02_oxygen_U.jpg"/>
          <p:cNvPicPr>
            <a:picLocks noChangeAspect="1"/>
          </p:cNvPicPr>
          <p:nvPr/>
        </p:nvPicPr>
        <p:blipFill>
          <a:blip r:embed="rId3">
            <a:extLst/>
          </a:blip>
          <a:srcRect l="0" t="0" r="0" b="3829"/>
          <a:stretch>
            <a:fillRect/>
          </a:stretch>
        </p:blipFill>
        <p:spPr>
          <a:xfrm>
            <a:off x="1824284" y="1957493"/>
            <a:ext cx="9356232" cy="5612836"/>
          </a:xfrm>
          <a:prstGeom prst="rect">
            <a:avLst/>
          </a:prstGeom>
          <a:ln w="12700">
            <a:miter lim="400000"/>
          </a:ln>
        </p:spPr>
      </p:pic>
      <p:sp>
        <p:nvSpPr>
          <p:cNvPr id="227" name="Shape 227"/>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a:t>
            </a:r>
          </a:p>
        </p:txBody>
      </p:sp>
      <p:sp>
        <p:nvSpPr>
          <p:cNvPr id="228" name="Shape 228"/>
          <p:cNvSpPr/>
          <p:nvPr/>
        </p:nvSpPr>
        <p:spPr>
          <a:xfrm rot="16200000">
            <a:off x="918603" y="4645347"/>
            <a:ext cx="2205063"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latin typeface="Arial Black"/>
                <a:ea typeface="Arial Black"/>
                <a:cs typeface="Arial Black"/>
                <a:sym typeface="Arial Black"/>
              </a:defRPr>
            </a:lvl1pPr>
          </a:lstStyle>
          <a:p>
            <a:pPr/>
            <a:r>
              <a:t>Elevation (km)</a:t>
            </a:r>
          </a:p>
        </p:txBody>
      </p:sp>
      <p:sp>
        <p:nvSpPr>
          <p:cNvPr id="229" name="Shape 229"/>
          <p:cNvSpPr/>
          <p:nvPr/>
        </p:nvSpPr>
        <p:spPr>
          <a:xfrm>
            <a:off x="5585742" y="2271324"/>
            <a:ext cx="1503425"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Mt. Everest</a:t>
            </a:r>
          </a:p>
        </p:txBody>
      </p:sp>
      <p:sp>
        <p:nvSpPr>
          <p:cNvPr id="230" name="Shape 230"/>
          <p:cNvSpPr/>
          <p:nvPr/>
        </p:nvSpPr>
        <p:spPr>
          <a:xfrm rot="16200000">
            <a:off x="8621269" y="4700920"/>
            <a:ext cx="4771642"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latin typeface="Arial Black"/>
                <a:ea typeface="Arial Black"/>
                <a:cs typeface="Arial Black"/>
                <a:sym typeface="Arial Black"/>
              </a:defRPr>
            </a:lvl1pPr>
          </a:lstStyle>
          <a:p>
            <a:pPr/>
            <a:r>
              <a:t>Atmospheric pressure (mm Hg)</a:t>
            </a:r>
          </a:p>
        </p:txBody>
      </p:sp>
      <p:sp>
        <p:nvSpPr>
          <p:cNvPr id="231" name="Shape 231"/>
          <p:cNvSpPr/>
          <p:nvPr/>
        </p:nvSpPr>
        <p:spPr>
          <a:xfrm>
            <a:off x="5592515" y="2607733"/>
            <a:ext cx="2200330" cy="3823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a:t>
            </a:r>
            <a:r>
              <a:rPr i="1"/>
              <a:t>P</a:t>
            </a:r>
            <a:r>
              <a:rPr baseline="-9636"/>
              <a:t>O</a:t>
            </a:r>
            <a:r>
              <a:rPr baseline="-32249" sz="2000"/>
              <a:t>2</a:t>
            </a:r>
            <a:r>
              <a:t>= 53 mm Hg)</a:t>
            </a:r>
          </a:p>
        </p:txBody>
      </p:sp>
      <p:sp>
        <p:nvSpPr>
          <p:cNvPr id="232" name="Shape 232"/>
          <p:cNvSpPr/>
          <p:nvPr/>
        </p:nvSpPr>
        <p:spPr>
          <a:xfrm>
            <a:off x="4508782" y="4678115"/>
            <a:ext cx="2200329" cy="3823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a:t>
            </a:r>
            <a:r>
              <a:rPr i="1"/>
              <a:t>P</a:t>
            </a:r>
            <a:r>
              <a:rPr baseline="-9636"/>
              <a:t>O</a:t>
            </a:r>
            <a:r>
              <a:rPr baseline="-32249" sz="2000"/>
              <a:t>2</a:t>
            </a:r>
            <a:r>
              <a:t>= 95 mm Hg)</a:t>
            </a:r>
          </a:p>
        </p:txBody>
      </p:sp>
      <p:sp>
        <p:nvSpPr>
          <p:cNvPr id="233" name="Shape 233"/>
          <p:cNvSpPr/>
          <p:nvPr/>
        </p:nvSpPr>
        <p:spPr>
          <a:xfrm>
            <a:off x="2734168" y="6515946"/>
            <a:ext cx="2355719" cy="3823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a:t>
            </a:r>
            <a:r>
              <a:rPr i="1"/>
              <a:t>P</a:t>
            </a:r>
            <a:r>
              <a:rPr baseline="-9636"/>
              <a:t>O</a:t>
            </a:r>
            <a:r>
              <a:rPr baseline="-32249" sz="2000"/>
              <a:t>2</a:t>
            </a:r>
            <a:r>
              <a:t>= 160 mm Hg)</a:t>
            </a:r>
          </a:p>
        </p:txBody>
      </p:sp>
      <p:sp>
        <p:nvSpPr>
          <p:cNvPr id="234" name="Shape 234"/>
          <p:cNvSpPr/>
          <p:nvPr/>
        </p:nvSpPr>
        <p:spPr>
          <a:xfrm>
            <a:off x="4497493" y="4346222"/>
            <a:ext cx="1762634"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Lake Titicaca</a:t>
            </a:r>
          </a:p>
        </p:txBody>
      </p:sp>
      <p:sp>
        <p:nvSpPr>
          <p:cNvPr id="235" name="Shape 235"/>
          <p:cNvSpPr/>
          <p:nvPr/>
        </p:nvSpPr>
        <p:spPr>
          <a:xfrm>
            <a:off x="2725137" y="6184053"/>
            <a:ext cx="1208882"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Sea level</a:t>
            </a:r>
          </a:p>
        </p:txBody>
      </p:sp>
      <p:sp>
        <p:nvSpPr>
          <p:cNvPr id="236" name="Shape 236"/>
          <p:cNvSpPr/>
          <p:nvPr/>
        </p:nvSpPr>
        <p:spPr>
          <a:xfrm>
            <a:off x="6100515" y="5703146"/>
            <a:ext cx="1859497" cy="6738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solidFill>
                  <a:srgbClr val="FFFFFF"/>
                </a:solidFill>
                <a:latin typeface="Arial"/>
                <a:ea typeface="Arial"/>
                <a:cs typeface="Arial"/>
                <a:sym typeface="Arial"/>
              </a:defRPr>
            </a:pPr>
            <a:r>
              <a:t>Proportion of</a:t>
            </a:r>
          </a:p>
          <a:p>
            <a:pPr algn="l" defTabSz="1300480">
              <a:lnSpc>
                <a:spcPct val="95000"/>
              </a:lnSpc>
              <a:defRPr b="1" sz="2200">
                <a:solidFill>
                  <a:srgbClr val="FFFFFF"/>
                </a:solidFill>
                <a:latin typeface="Arial"/>
                <a:ea typeface="Arial"/>
                <a:cs typeface="Arial"/>
                <a:sym typeface="Arial"/>
              </a:defRPr>
            </a:pPr>
            <a:r>
              <a:t>air that is O</a:t>
            </a:r>
            <a:r>
              <a:rPr baseline="-19818"/>
              <a:t>2</a:t>
            </a:r>
          </a:p>
        </p:txBody>
      </p:sp>
      <p:sp>
        <p:nvSpPr>
          <p:cNvPr id="237" name="Shape 237"/>
          <p:cNvSpPr/>
          <p:nvPr/>
        </p:nvSpPr>
        <p:spPr>
          <a:xfrm>
            <a:off x="6721404" y="6549813"/>
            <a:ext cx="2357860"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solidFill>
                  <a:srgbClr val="FFFFFF"/>
                </a:solidFill>
                <a:latin typeface="Arial"/>
                <a:ea typeface="Arial"/>
                <a:cs typeface="Arial"/>
                <a:sym typeface="Arial"/>
              </a:defRPr>
            </a:lvl1pPr>
          </a:lstStyle>
          <a:p>
            <a:pPr/>
            <a:r>
              <a:t>0.21 x 760 mm Hg</a:t>
            </a:r>
          </a:p>
        </p:txBody>
      </p:sp>
      <p:sp>
        <p:nvSpPr>
          <p:cNvPr id="238" name="Shape 238"/>
          <p:cNvSpPr/>
          <p:nvPr/>
        </p:nvSpPr>
        <p:spPr>
          <a:xfrm flipH="1">
            <a:off x="5224497" y="6728177"/>
            <a:ext cx="1417886" cy="1"/>
          </a:xfrm>
          <a:prstGeom prst="line">
            <a:avLst/>
          </a:prstGeom>
          <a:ln w="25400">
            <a:solidFill>
              <a:srgbClr val="FFFFFF"/>
            </a:solidFill>
            <a:tailEnd type="triangle"/>
          </a:ln>
        </p:spPr>
        <p:txBody>
          <a:bodyPr lIns="65023" tIns="65023" rIns="65023" bIns="65023"/>
          <a:lstStyle/>
          <a:p>
            <a:pPr algn="l" defTabSz="1300480">
              <a:defRPr sz="3400">
                <a:latin typeface="Arial"/>
                <a:ea typeface="Arial"/>
                <a:cs typeface="Arial"/>
                <a:sym typeface="Arial"/>
              </a:defRPr>
            </a:pPr>
          </a:p>
        </p:txBody>
      </p:sp>
      <p:sp>
        <p:nvSpPr>
          <p:cNvPr id="239" name="Shape 239"/>
          <p:cNvSpPr/>
          <p:nvPr/>
        </p:nvSpPr>
        <p:spPr>
          <a:xfrm rot="5400000">
            <a:off x="6874933" y="6170506"/>
            <a:ext cx="216747" cy="582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FFFFFF"/>
            </a:solidFill>
          </a:ln>
        </p:spPr>
        <p:txBody>
          <a:bodyPr lIns="65023" tIns="65023" rIns="65023" bIns="65023" anchor="ctr"/>
          <a:lstStyle/>
          <a:p>
            <a:pPr algn="l" defTabSz="1300480">
              <a:defRPr sz="3400">
                <a:latin typeface="Arial"/>
                <a:ea typeface="Arial"/>
                <a:cs typeface="Arial"/>
                <a:sym typeface="Arial"/>
              </a:defRPr>
            </a:pPr>
          </a:p>
        </p:txBody>
      </p:sp>
      <p:sp>
        <p:nvSpPr>
          <p:cNvPr id="240" name="Shape 240"/>
          <p:cNvSpPr/>
          <p:nvPr/>
        </p:nvSpPr>
        <p:spPr>
          <a:xfrm>
            <a:off x="9202702" y="6741724"/>
            <a:ext cx="681850" cy="5238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FFFFFF"/>
            </a:solidFill>
            <a:headEnd type="triangle"/>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title" idx="4294967295"/>
          </p:nvPr>
        </p:nvSpPr>
        <p:spPr>
          <a:xfrm>
            <a:off x="79022" y="277706"/>
            <a:ext cx="12480996" cy="1169530"/>
          </a:xfrm>
          <a:prstGeom prst="rect">
            <a:avLst/>
          </a:prstGeom>
        </p:spPr>
        <p:txBody>
          <a:bodyPr lIns="0" tIns="0" rIns="0" bIns="0" anchor="t"/>
          <a:lstStyle/>
          <a:p>
            <a:pPr marL="641208" indent="-641208" algn="l" defTabSz="1300480">
              <a:lnSpc>
                <a:spcPct val="90000"/>
              </a:lnSpc>
              <a:defRPr b="1" sz="4400">
                <a:solidFill>
                  <a:srgbClr val="9D002D"/>
                </a:solidFill>
                <a:latin typeface="Times New Roman"/>
                <a:ea typeface="Times New Roman"/>
                <a:cs typeface="Times New Roman"/>
                <a:sym typeface="Times New Roman"/>
              </a:defRPr>
            </a:pPr>
            <a:r>
              <a:t>O</a:t>
            </a:r>
            <a:r>
              <a:rPr baseline="-19818"/>
              <a:t>2</a:t>
            </a:r>
            <a:r>
              <a:t> and CO</a:t>
            </a:r>
            <a:r>
              <a:rPr baseline="-19818"/>
              <a:t>2</a:t>
            </a:r>
            <a:r>
              <a:t> Behavior in Water</a:t>
            </a:r>
          </a:p>
        </p:txBody>
      </p:sp>
      <p:sp>
        <p:nvSpPr>
          <p:cNvPr id="245" name="Shape 245"/>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has less available oxygen than air</a:t>
            </a:r>
          </a:p>
          <a:p>
            <a:pPr lvl="1" marL="836246" indent="-404446" defTabSz="1300480">
              <a:spcBef>
                <a:spcPts val="800"/>
              </a:spcBef>
              <a:buClr>
                <a:srgbClr val="9D002D"/>
              </a:buClr>
              <a:buSzPct val="100000"/>
              <a:buChar char="–"/>
              <a:defRPr>
                <a:latin typeface="Arial"/>
                <a:ea typeface="Arial"/>
                <a:cs typeface="Arial"/>
                <a:sym typeface="Arial"/>
              </a:defRPr>
            </a:pPr>
            <a:r>
              <a:t>To extract a given amount of oxygen, an aquatic animal has to process 30 times more water than the amount of air a terrestrial animal breathes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is about a thousand times denser than air and flows less easily</a:t>
            </a:r>
          </a:p>
          <a:p>
            <a:pPr lvl="1" marL="836246" indent="-404446" defTabSz="1300480">
              <a:spcBef>
                <a:spcPts val="800"/>
              </a:spcBef>
              <a:buClr>
                <a:srgbClr val="9D002D"/>
              </a:buClr>
              <a:buSzPct val="100000"/>
              <a:buChar char="–"/>
              <a:defRPr>
                <a:latin typeface="Arial"/>
                <a:ea typeface="Arial"/>
                <a:cs typeface="Arial"/>
                <a:sym typeface="Arial"/>
              </a:defRPr>
            </a:pPr>
            <a:r>
              <a:t>Water breathers have to expend more energy to ventilate their respiratory surfaces than do air breathers</a:t>
            </a:r>
          </a:p>
        </p:txBody>
      </p:sp>
      <p:sp>
        <p:nvSpPr>
          <p:cNvPr id="246" name="Shape 24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idx="4294967295"/>
          </p:nvPr>
        </p:nvSpPr>
        <p:spPr>
          <a:xfrm>
            <a:off x="97084" y="277706"/>
            <a:ext cx="12679681" cy="1169530"/>
          </a:xfrm>
          <a:prstGeom prst="rect">
            <a:avLst/>
          </a:prstGeom>
        </p:spPr>
        <p:txBody>
          <a:bodyPr lIns="0" tIns="0" rIns="0" bIns="0" anchor="t"/>
          <a:lstStyle/>
          <a:p>
            <a:pPr marL="641208" indent="-641208" algn="l" defTabSz="1300480">
              <a:lnSpc>
                <a:spcPct val="90000"/>
              </a:lnSpc>
              <a:defRPr b="1" sz="4400">
                <a:solidFill>
                  <a:srgbClr val="9D002D"/>
                </a:solidFill>
                <a:latin typeface="Times New Roman"/>
                <a:ea typeface="Times New Roman"/>
                <a:cs typeface="Times New Roman"/>
                <a:sym typeface="Times New Roman"/>
              </a:defRPr>
            </a:pPr>
            <a:r>
              <a:t>What Affects the Amount of O</a:t>
            </a:r>
            <a:r>
              <a:rPr baseline="-19818"/>
              <a:t>2</a:t>
            </a:r>
            <a:r>
              <a:t> and CO</a:t>
            </a:r>
            <a:r>
              <a:rPr baseline="-19818"/>
              <a:t>2</a:t>
            </a:r>
            <a:r>
              <a:t> in Water</a:t>
            </a:r>
          </a:p>
        </p:txBody>
      </p:sp>
      <p:sp>
        <p:nvSpPr>
          <p:cNvPr id="249" name="Shape 249"/>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Oxygen and carbon dioxide diffuse into water from the atmosphere, but the amount of gas that dissolves depends on several factors: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The solubility of the gas in water</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The temperature of the water</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The presence of other solutes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The partial pressure of the gas in contact with </a:t>
            </a:r>
            <a:br/>
            <a:r>
              <a:t>the water</a:t>
            </a:r>
          </a:p>
        </p:txBody>
      </p:sp>
      <p:sp>
        <p:nvSpPr>
          <p:cNvPr id="250" name="Shape 25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52" name="Shape 25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Effects of Photosynthesis and Surface Area</a:t>
            </a:r>
          </a:p>
        </p:txBody>
      </p:sp>
      <p:sp>
        <p:nvSpPr>
          <p:cNvPr id="253" name="Shape 25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partial pressure of oxygen varies in different types of aquatic habitats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Habitats with large numbers of photosynthetic organisms tend to be relatively oxygen rich</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Habitats where most organisms live off existing organic material tend to be oxygen poor</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most important issue in oxygen availability is often surface area, which has a large impact on oxygen’s ability to diffuse into water</a:t>
            </a:r>
          </a:p>
        </p:txBody>
      </p:sp>
      <p:sp>
        <p:nvSpPr>
          <p:cNvPr id="254" name="Shape 25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Organs of Gas Exchange: Gills and Lungs</a:t>
            </a:r>
          </a:p>
        </p:txBody>
      </p:sp>
      <p:sp>
        <p:nvSpPr>
          <p:cNvPr id="257" name="Shape 257"/>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Many small animals exchange gases by direct diffusion across the body surface</a:t>
            </a:r>
          </a:p>
          <a:p>
            <a:pPr lvl="1" marL="836246" indent="-404446" defTabSz="1300480">
              <a:spcBef>
                <a:spcPts val="800"/>
              </a:spcBef>
              <a:buClr>
                <a:srgbClr val="9D002D"/>
              </a:buClr>
              <a:buSzPct val="100000"/>
              <a:buChar char="–"/>
              <a:defRPr>
                <a:latin typeface="Arial"/>
                <a:ea typeface="Arial"/>
                <a:cs typeface="Arial"/>
                <a:sym typeface="Arial"/>
              </a:defRPr>
            </a:pPr>
            <a:r>
              <a:t>They mostly must live in wet environments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Large animals, or those that live in dry environments, need a specialized organ for gas exchange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Respiratory organs provide a greater surface area </a:t>
            </a:r>
            <a:br/>
            <a:r>
              <a:t>for gas exchange</a:t>
            </a:r>
          </a:p>
        </p:txBody>
      </p:sp>
      <p:sp>
        <p:nvSpPr>
          <p:cNvPr id="258" name="Shape 25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Physical Parameters: The Law of Diffusion</a:t>
            </a:r>
          </a:p>
        </p:txBody>
      </p:sp>
      <p:sp>
        <p:nvSpPr>
          <p:cNvPr id="261" name="Shape 261"/>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Fick’s law states that the rate of diffusion of a gas depends upon five parameters: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Solubility of the gas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Temperature</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Surface available for diffusion</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Differences in partial pressures of the gas across </a:t>
            </a:r>
            <a:br/>
            <a:r>
              <a:t>the gas exchange surface</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Thickness of the barrier in diffusion</a:t>
            </a:r>
          </a:p>
        </p:txBody>
      </p:sp>
      <p:sp>
        <p:nvSpPr>
          <p:cNvPr id="262" name="Shape 26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Physical Parameters: The Law of Diffusion</a:t>
            </a:r>
          </a:p>
        </p:txBody>
      </p:sp>
      <p:sp>
        <p:nvSpPr>
          <p:cNvPr id="265" name="Shape 265"/>
          <p:cNvSpPr/>
          <p:nvPr>
            <p:ph type="body" idx="4294967295"/>
          </p:nvPr>
        </p:nvSpPr>
        <p:spPr>
          <a:xfrm>
            <a:off x="205457" y="1819768"/>
            <a:ext cx="12480997" cy="759516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Fick’s law identifies traits that allow animals to maximize the rate at which oxygen and carbon dioxide diffuse across surfaces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Specifically, Fick’s law states that all gases, including O</a:t>
            </a:r>
            <a:r>
              <a:rPr baseline="-20000"/>
              <a:t>2</a:t>
            </a:r>
            <a:r>
              <a:t> and CO</a:t>
            </a:r>
            <a:r>
              <a:rPr baseline="-20000"/>
              <a:t>2</a:t>
            </a:r>
            <a:r>
              <a:t>, </a:t>
            </a:r>
            <a:r>
              <a:rPr b="1"/>
              <a:t>diffuse in the largest amounts</a:t>
            </a:r>
            <a:r>
              <a:t> when three conditions are met:</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surface area for gas exchange is large</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respiratory surface is extremely thin</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partial pressure gradient of the gas across the surface is large</a:t>
            </a:r>
          </a:p>
        </p:txBody>
      </p:sp>
      <p:sp>
        <p:nvSpPr>
          <p:cNvPr id="266" name="Shape 26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8" name="_RM_ch45_roadmap_U.jpg"/>
          <p:cNvPicPr>
            <a:picLocks noChangeAspect="1"/>
          </p:cNvPicPr>
          <p:nvPr/>
        </p:nvPicPr>
        <p:blipFill>
          <a:blip r:embed="rId3">
            <a:extLst/>
          </a:blip>
          <a:srcRect l="0" t="0" r="0" b="2603"/>
          <a:stretch>
            <a:fillRect/>
          </a:stretch>
        </p:blipFill>
        <p:spPr>
          <a:xfrm>
            <a:off x="1510453" y="194168"/>
            <a:ext cx="9981636" cy="9121424"/>
          </a:xfrm>
          <a:prstGeom prst="rect">
            <a:avLst/>
          </a:prstGeom>
          <a:ln w="12700">
            <a:miter lim="400000"/>
          </a:ln>
        </p:spPr>
      </p:pic>
      <p:sp>
        <p:nvSpPr>
          <p:cNvPr id="139" name="Shape 139"/>
          <p:cNvSpPr/>
          <p:nvPr>
            <p:ph type="title" idx="4294967295"/>
          </p:nvPr>
        </p:nvSpPr>
        <p:spPr>
          <a:xfrm>
            <a:off x="27093" y="-1"/>
            <a:ext cx="8848232"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Roadmap 45</a:t>
            </a:r>
          </a:p>
        </p:txBody>
      </p:sp>
      <p:sp>
        <p:nvSpPr>
          <p:cNvPr id="140" name="Shape 140"/>
          <p:cNvSpPr/>
          <p:nvPr/>
        </p:nvSpPr>
        <p:spPr>
          <a:xfrm>
            <a:off x="3197013" y="320604"/>
            <a:ext cx="5569199"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400">
                <a:latin typeface="Arial Black"/>
                <a:ea typeface="Arial Black"/>
                <a:cs typeface="Arial Black"/>
                <a:sym typeface="Arial Black"/>
              </a:defRPr>
            </a:lvl1pPr>
          </a:lstStyle>
          <a:p>
            <a:pPr/>
            <a:r>
              <a:t>In this chapter you will learn that</a:t>
            </a:r>
          </a:p>
        </p:txBody>
      </p:sp>
      <p:sp>
        <p:nvSpPr>
          <p:cNvPr id="141" name="Shape 141"/>
          <p:cNvSpPr/>
          <p:nvPr/>
        </p:nvSpPr>
        <p:spPr>
          <a:xfrm>
            <a:off x="3066432" y="1110826"/>
            <a:ext cx="6788399" cy="12153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sz="2400">
                <a:solidFill>
                  <a:srgbClr val="FFFFFF"/>
                </a:solidFill>
                <a:latin typeface="Arial Black"/>
                <a:ea typeface="Arial Black"/>
                <a:cs typeface="Arial Black"/>
                <a:sym typeface="Arial Black"/>
              </a:defRPr>
            </a:pPr>
            <a:r>
              <a:t>Animals have adaptations for</a:t>
            </a:r>
          </a:p>
          <a:p>
            <a:pPr marL="650240" indent="-650240" defTabSz="1300480">
              <a:lnSpc>
                <a:spcPct val="95000"/>
              </a:lnSpc>
              <a:defRPr sz="2400">
                <a:solidFill>
                  <a:srgbClr val="FFFFFF"/>
                </a:solidFill>
                <a:latin typeface="Arial Black"/>
                <a:ea typeface="Arial Black"/>
                <a:cs typeface="Arial Black"/>
                <a:sym typeface="Arial Black"/>
              </a:defRPr>
            </a:pPr>
            <a:r>
              <a:t>gas exchange across body surfaces and</a:t>
            </a:r>
          </a:p>
          <a:p>
            <a:pPr marL="650240" indent="-650240" defTabSz="1300480">
              <a:lnSpc>
                <a:spcPct val="95000"/>
              </a:lnSpc>
              <a:defRPr sz="2400">
                <a:solidFill>
                  <a:srgbClr val="FFFFFF"/>
                </a:solidFill>
                <a:latin typeface="Arial Black"/>
                <a:ea typeface="Arial Black"/>
                <a:cs typeface="Arial Black"/>
                <a:sym typeface="Arial Black"/>
              </a:defRPr>
            </a:pPr>
            <a:r>
              <a:t>circulation within their bodies</a:t>
            </a:r>
          </a:p>
        </p:txBody>
      </p:sp>
      <p:sp>
        <p:nvSpPr>
          <p:cNvPr id="142" name="Shape 142"/>
          <p:cNvSpPr/>
          <p:nvPr/>
        </p:nvSpPr>
        <p:spPr>
          <a:xfrm>
            <a:off x="5633155" y="2966719"/>
            <a:ext cx="503685"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400">
                <a:solidFill>
                  <a:srgbClr val="0276C2"/>
                </a:solidFill>
                <a:latin typeface="Arial Black"/>
                <a:ea typeface="Arial Black"/>
                <a:cs typeface="Arial Black"/>
                <a:sym typeface="Arial Black"/>
              </a:defRPr>
            </a:lvl1pPr>
          </a:lstStyle>
          <a:p>
            <a:pPr/>
            <a:r>
              <a:t>via</a:t>
            </a:r>
          </a:p>
        </p:txBody>
      </p:sp>
      <p:sp>
        <p:nvSpPr>
          <p:cNvPr id="143" name="Shape 143"/>
          <p:cNvSpPr/>
          <p:nvPr/>
        </p:nvSpPr>
        <p:spPr>
          <a:xfrm>
            <a:off x="1584959" y="4590062"/>
            <a:ext cx="1774082"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400">
                <a:solidFill>
                  <a:srgbClr val="0276C2"/>
                </a:solidFill>
                <a:latin typeface="Arial Black"/>
                <a:ea typeface="Arial Black"/>
                <a:cs typeface="Arial Black"/>
                <a:sym typeface="Arial Black"/>
              </a:defRPr>
            </a:lvl1pPr>
          </a:lstStyle>
          <a:p>
            <a:pPr/>
            <a:r>
              <a:t>comparing</a:t>
            </a:r>
          </a:p>
        </p:txBody>
      </p:sp>
      <p:sp>
        <p:nvSpPr>
          <p:cNvPr id="144" name="Shape 144"/>
          <p:cNvSpPr/>
          <p:nvPr/>
        </p:nvSpPr>
        <p:spPr>
          <a:xfrm>
            <a:off x="6978791" y="4581031"/>
            <a:ext cx="1562894"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400">
                <a:solidFill>
                  <a:srgbClr val="0276C2"/>
                </a:solidFill>
                <a:latin typeface="Arial Black"/>
                <a:ea typeface="Arial Black"/>
                <a:cs typeface="Arial Black"/>
                <a:sym typeface="Arial Black"/>
              </a:defRPr>
            </a:lvl1pPr>
          </a:lstStyle>
          <a:p>
            <a:pPr/>
            <a:r>
              <a:t>exploring</a:t>
            </a:r>
          </a:p>
        </p:txBody>
      </p:sp>
      <p:sp>
        <p:nvSpPr>
          <p:cNvPr id="145" name="Shape 145"/>
          <p:cNvSpPr/>
          <p:nvPr/>
        </p:nvSpPr>
        <p:spPr>
          <a:xfrm>
            <a:off x="7486791" y="6757528"/>
            <a:ext cx="1113582"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400">
                <a:solidFill>
                  <a:srgbClr val="0276C2"/>
                </a:solidFill>
                <a:latin typeface="Arial Black"/>
                <a:ea typeface="Arial Black"/>
                <a:cs typeface="Arial Black"/>
                <a:sym typeface="Arial Black"/>
              </a:defRPr>
            </a:lvl1pPr>
          </a:lstStyle>
          <a:p>
            <a:pPr/>
            <a:r>
              <a:t>asking</a:t>
            </a:r>
          </a:p>
        </p:txBody>
      </p:sp>
      <p:sp>
        <p:nvSpPr>
          <p:cNvPr id="146" name="Shape 146"/>
          <p:cNvSpPr/>
          <p:nvPr/>
        </p:nvSpPr>
        <p:spPr>
          <a:xfrm>
            <a:off x="2336799" y="6739466"/>
            <a:ext cx="1113583"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400">
                <a:solidFill>
                  <a:srgbClr val="0276C2"/>
                </a:solidFill>
                <a:latin typeface="Arial Black"/>
                <a:ea typeface="Arial Black"/>
                <a:cs typeface="Arial Black"/>
                <a:sym typeface="Arial Black"/>
              </a:defRPr>
            </a:lvl1pPr>
          </a:lstStyle>
          <a:p>
            <a:pPr/>
            <a:r>
              <a:t>asking</a:t>
            </a:r>
          </a:p>
        </p:txBody>
      </p:sp>
      <p:sp>
        <p:nvSpPr>
          <p:cNvPr id="147" name="Shape 147"/>
          <p:cNvSpPr/>
          <p:nvPr/>
        </p:nvSpPr>
        <p:spPr>
          <a:xfrm>
            <a:off x="2818672" y="3680177"/>
            <a:ext cx="6085038"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defTabSz="1300480">
              <a:lnSpc>
                <a:spcPct val="95000"/>
              </a:lnSpc>
              <a:defRPr sz="2400">
                <a:solidFill>
                  <a:srgbClr val="FFFFFF"/>
                </a:solidFill>
                <a:latin typeface="Arial Black"/>
                <a:ea typeface="Arial Black"/>
                <a:cs typeface="Arial Black"/>
                <a:sym typeface="Arial Black"/>
              </a:defRPr>
            </a:lvl1pPr>
          </a:lstStyle>
          <a:p>
            <a:pPr/>
            <a:r>
              <a:t>Respiratory and circulatory systems</a:t>
            </a:r>
          </a:p>
        </p:txBody>
      </p:sp>
      <p:sp>
        <p:nvSpPr>
          <p:cNvPr id="148" name="Shape 148"/>
          <p:cNvSpPr/>
          <p:nvPr/>
        </p:nvSpPr>
        <p:spPr>
          <a:xfrm>
            <a:off x="1914595" y="5402862"/>
            <a:ext cx="3653235" cy="8585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2400">
                <a:solidFill>
                  <a:srgbClr val="FFFFFF"/>
                </a:solidFill>
                <a:latin typeface="Arial Black"/>
                <a:ea typeface="Arial Black"/>
                <a:cs typeface="Arial Black"/>
                <a:sym typeface="Arial Black"/>
              </a:defRPr>
            </a:pPr>
            <a:r>
              <a:t>O</a:t>
            </a:r>
            <a:r>
              <a:rPr baseline="-20250"/>
              <a:t>2</a:t>
            </a:r>
            <a:r>
              <a:t> and CO</a:t>
            </a:r>
            <a:r>
              <a:rPr baseline="-20250"/>
              <a:t>2</a:t>
            </a:r>
            <a:r>
              <a:t> exchange</a:t>
            </a:r>
          </a:p>
          <a:p>
            <a:pPr marL="650240" indent="-650240" algn="l" defTabSz="1300480">
              <a:lnSpc>
                <a:spcPct val="95000"/>
              </a:lnSpc>
              <a:defRPr sz="2400">
                <a:solidFill>
                  <a:srgbClr val="FFFFFF"/>
                </a:solidFill>
                <a:latin typeface="Arial Black"/>
                <a:ea typeface="Arial Black"/>
                <a:cs typeface="Arial Black"/>
                <a:sym typeface="Arial Black"/>
              </a:defRPr>
            </a:pPr>
            <a:r>
              <a:t>in air vs. water</a:t>
            </a:r>
          </a:p>
        </p:txBody>
      </p:sp>
      <p:sp>
        <p:nvSpPr>
          <p:cNvPr id="149" name="Shape 149"/>
          <p:cNvSpPr/>
          <p:nvPr/>
        </p:nvSpPr>
        <p:spPr>
          <a:xfrm>
            <a:off x="7069102" y="5366737"/>
            <a:ext cx="3606057" cy="85850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2400">
                <a:solidFill>
                  <a:srgbClr val="FFFFFF"/>
                </a:solidFill>
                <a:latin typeface="Arial Black"/>
                <a:ea typeface="Arial Black"/>
                <a:cs typeface="Arial Black"/>
                <a:sym typeface="Arial Black"/>
              </a:defRPr>
            </a:pPr>
            <a:r>
              <a:t>O</a:t>
            </a:r>
            <a:r>
              <a:rPr baseline="-20250"/>
              <a:t>2</a:t>
            </a:r>
            <a:r>
              <a:t> and CO</a:t>
            </a:r>
            <a:r>
              <a:rPr baseline="-20250"/>
              <a:t>2</a:t>
            </a:r>
            <a:r>
              <a:t> transport</a:t>
            </a:r>
          </a:p>
          <a:p>
            <a:pPr marL="650240" indent="-650240" algn="l" defTabSz="1300480">
              <a:lnSpc>
                <a:spcPct val="95000"/>
              </a:lnSpc>
              <a:defRPr sz="2400">
                <a:solidFill>
                  <a:srgbClr val="FFFFFF"/>
                </a:solidFill>
                <a:latin typeface="Arial Black"/>
                <a:ea typeface="Arial Black"/>
                <a:cs typeface="Arial Black"/>
                <a:sym typeface="Arial Black"/>
              </a:defRPr>
            </a:pPr>
            <a:r>
              <a:t>in blood</a:t>
            </a:r>
          </a:p>
        </p:txBody>
      </p:sp>
      <p:sp>
        <p:nvSpPr>
          <p:cNvPr id="150" name="Shape 150"/>
          <p:cNvSpPr/>
          <p:nvPr/>
        </p:nvSpPr>
        <p:spPr>
          <a:xfrm>
            <a:off x="1869439" y="7604195"/>
            <a:ext cx="3587850" cy="12153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2400">
                <a:solidFill>
                  <a:srgbClr val="FFFFFF"/>
                </a:solidFill>
                <a:latin typeface="Arial Black"/>
                <a:ea typeface="Arial Black"/>
                <a:cs typeface="Arial Black"/>
                <a:sym typeface="Arial Black"/>
              </a:defRPr>
            </a:pPr>
            <a:r>
              <a:t>How do different gas</a:t>
            </a:r>
          </a:p>
          <a:p>
            <a:pPr marL="650240" indent="-650240" algn="l" defTabSz="1300480">
              <a:lnSpc>
                <a:spcPct val="95000"/>
              </a:lnSpc>
              <a:defRPr sz="2400">
                <a:solidFill>
                  <a:srgbClr val="FFFFFF"/>
                </a:solidFill>
                <a:latin typeface="Arial Black"/>
                <a:ea typeface="Arial Black"/>
                <a:cs typeface="Arial Black"/>
                <a:sym typeface="Arial Black"/>
              </a:defRPr>
            </a:pPr>
            <a:r>
              <a:t>exchange organs</a:t>
            </a:r>
          </a:p>
          <a:p>
            <a:pPr marL="650240" indent="-650240" algn="l" defTabSz="1300480">
              <a:lnSpc>
                <a:spcPct val="95000"/>
              </a:lnSpc>
              <a:defRPr sz="2400">
                <a:solidFill>
                  <a:srgbClr val="FFFFFF"/>
                </a:solidFill>
                <a:latin typeface="Arial Black"/>
                <a:ea typeface="Arial Black"/>
                <a:cs typeface="Arial Black"/>
                <a:sym typeface="Arial Black"/>
              </a:defRPr>
            </a:pPr>
            <a:r>
              <a:t>work?</a:t>
            </a:r>
          </a:p>
        </p:txBody>
      </p:sp>
      <p:sp>
        <p:nvSpPr>
          <p:cNvPr id="151" name="Shape 151"/>
          <p:cNvSpPr/>
          <p:nvPr/>
        </p:nvSpPr>
        <p:spPr>
          <a:xfrm>
            <a:off x="7082649" y="7610968"/>
            <a:ext cx="3433366" cy="12153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2400">
                <a:solidFill>
                  <a:srgbClr val="FFFFFF"/>
                </a:solidFill>
                <a:latin typeface="Arial Black"/>
                <a:ea typeface="Arial Black"/>
                <a:cs typeface="Arial Black"/>
                <a:sym typeface="Arial Black"/>
              </a:defRPr>
            </a:pPr>
            <a:r>
              <a:t>How do different</a:t>
            </a:r>
          </a:p>
          <a:p>
            <a:pPr marL="650240" indent="-650240" algn="l" defTabSz="1300480">
              <a:lnSpc>
                <a:spcPct val="95000"/>
              </a:lnSpc>
              <a:defRPr sz="2400">
                <a:solidFill>
                  <a:srgbClr val="FFFFFF"/>
                </a:solidFill>
                <a:latin typeface="Arial Black"/>
                <a:ea typeface="Arial Black"/>
                <a:cs typeface="Arial Black"/>
                <a:sym typeface="Arial Black"/>
              </a:defRPr>
            </a:pPr>
            <a:r>
              <a:t>circulatory systems</a:t>
            </a:r>
          </a:p>
          <a:p>
            <a:pPr marL="650240" indent="-650240" algn="l" defTabSz="1300480">
              <a:lnSpc>
                <a:spcPct val="95000"/>
              </a:lnSpc>
              <a:defRPr sz="2400">
                <a:solidFill>
                  <a:srgbClr val="FFFFFF"/>
                </a:solidFill>
                <a:latin typeface="Arial Black"/>
                <a:ea typeface="Arial Black"/>
                <a:cs typeface="Arial Black"/>
                <a:sym typeface="Arial Black"/>
              </a:defRPr>
            </a:pPr>
            <a:r>
              <a:t>work?</a:t>
            </a:r>
          </a:p>
        </p:txBody>
      </p:sp>
      <p:sp>
        <p:nvSpPr>
          <p:cNvPr id="152" name="Shape 152"/>
          <p:cNvSpPr/>
          <p:nvPr/>
        </p:nvSpPr>
        <p:spPr>
          <a:xfrm>
            <a:off x="10103555" y="8507307"/>
            <a:ext cx="724099"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400">
                <a:solidFill>
                  <a:srgbClr val="FAD530"/>
                </a:solidFill>
                <a:latin typeface="Arial Black"/>
                <a:ea typeface="Arial Black"/>
                <a:cs typeface="Arial Black"/>
                <a:sym typeface="Arial Black"/>
              </a:defRPr>
            </a:lvl1pPr>
          </a:lstStyle>
          <a:p>
            <a:pPr/>
            <a:r>
              <a:t>45.5</a:t>
            </a:r>
          </a:p>
        </p:txBody>
      </p:sp>
      <p:sp>
        <p:nvSpPr>
          <p:cNvPr id="153" name="Shape 153"/>
          <p:cNvSpPr/>
          <p:nvPr/>
        </p:nvSpPr>
        <p:spPr>
          <a:xfrm>
            <a:off x="10094524" y="6064391"/>
            <a:ext cx="724099"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400">
                <a:solidFill>
                  <a:srgbClr val="FAD530"/>
                </a:solidFill>
                <a:latin typeface="Arial Black"/>
                <a:ea typeface="Arial Black"/>
                <a:cs typeface="Arial Black"/>
                <a:sym typeface="Arial Black"/>
              </a:defRPr>
            </a:lvl1pPr>
          </a:lstStyle>
          <a:p>
            <a:pPr/>
            <a:r>
              <a:t>45.4</a:t>
            </a:r>
          </a:p>
        </p:txBody>
      </p:sp>
      <p:sp>
        <p:nvSpPr>
          <p:cNvPr id="154" name="Shape 154"/>
          <p:cNvSpPr/>
          <p:nvPr/>
        </p:nvSpPr>
        <p:spPr>
          <a:xfrm>
            <a:off x="4967111" y="8525368"/>
            <a:ext cx="724099"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400">
                <a:solidFill>
                  <a:srgbClr val="FAD530"/>
                </a:solidFill>
                <a:latin typeface="Arial Black"/>
                <a:ea typeface="Arial Black"/>
                <a:cs typeface="Arial Black"/>
                <a:sym typeface="Arial Black"/>
              </a:defRPr>
            </a:lvl1pPr>
          </a:lstStyle>
          <a:p>
            <a:pPr/>
            <a:r>
              <a:t>45.3</a:t>
            </a:r>
          </a:p>
        </p:txBody>
      </p:sp>
      <p:sp>
        <p:nvSpPr>
          <p:cNvPr id="155" name="Shape 155"/>
          <p:cNvSpPr/>
          <p:nvPr/>
        </p:nvSpPr>
        <p:spPr>
          <a:xfrm>
            <a:off x="4985173" y="6044070"/>
            <a:ext cx="724099"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400">
                <a:solidFill>
                  <a:srgbClr val="FAD530"/>
                </a:solidFill>
                <a:latin typeface="Arial Black"/>
                <a:ea typeface="Arial Black"/>
                <a:cs typeface="Arial Black"/>
                <a:sym typeface="Arial Black"/>
              </a:defRPr>
            </a:lvl1pPr>
          </a:lstStyle>
          <a:p>
            <a:pPr/>
            <a:r>
              <a:t>45.2</a:t>
            </a:r>
          </a:p>
        </p:txBody>
      </p:sp>
      <p:sp>
        <p:nvSpPr>
          <p:cNvPr id="156" name="Shape 156"/>
          <p:cNvSpPr/>
          <p:nvPr/>
        </p:nvSpPr>
        <p:spPr>
          <a:xfrm>
            <a:off x="9385582" y="3750168"/>
            <a:ext cx="724099"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2400">
                <a:solidFill>
                  <a:srgbClr val="FAD530"/>
                </a:solidFill>
                <a:latin typeface="Arial Black"/>
                <a:ea typeface="Arial Black"/>
                <a:cs typeface="Arial Black"/>
                <a:sym typeface="Arial Black"/>
              </a:defRPr>
            </a:lvl1pPr>
          </a:lstStyle>
          <a:p>
            <a:pPr/>
            <a:r>
              <a:t>45.1</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8" name="45_03_Ficks_law_U.jpg"/>
          <p:cNvPicPr>
            <a:picLocks noChangeAspect="1"/>
          </p:cNvPicPr>
          <p:nvPr/>
        </p:nvPicPr>
        <p:blipFill>
          <a:blip r:embed="rId3">
            <a:extLst/>
          </a:blip>
          <a:srcRect l="0" t="0" r="0" b="4190"/>
          <a:stretch>
            <a:fillRect/>
          </a:stretch>
        </p:blipFill>
        <p:spPr>
          <a:xfrm>
            <a:off x="2113279" y="2343573"/>
            <a:ext cx="8775984" cy="4851965"/>
          </a:xfrm>
          <a:prstGeom prst="rect">
            <a:avLst/>
          </a:prstGeom>
          <a:ln w="12700">
            <a:miter lim="400000"/>
          </a:ln>
        </p:spPr>
      </p:pic>
      <p:sp>
        <p:nvSpPr>
          <p:cNvPr id="269" name="Shape 269"/>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45.3</a:t>
            </a:r>
          </a:p>
        </p:txBody>
      </p:sp>
      <p:sp>
        <p:nvSpPr>
          <p:cNvPr id="270" name="Shape 270"/>
          <p:cNvSpPr/>
          <p:nvPr/>
        </p:nvSpPr>
        <p:spPr>
          <a:xfrm>
            <a:off x="3833706" y="2350346"/>
            <a:ext cx="2082714" cy="10204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Diffusion constant</a:t>
            </a:r>
          </a:p>
          <a:p>
            <a:pPr algn="l" defTabSz="1300480">
              <a:lnSpc>
                <a:spcPct val="95000"/>
              </a:lnSpc>
              <a:defRPr b="1" sz="1800">
                <a:solidFill>
                  <a:srgbClr val="808080"/>
                </a:solidFill>
                <a:latin typeface="Arial"/>
                <a:ea typeface="Arial"/>
                <a:cs typeface="Arial"/>
                <a:sym typeface="Arial"/>
              </a:defRPr>
            </a:pPr>
            <a:r>
              <a:t>(depends on </a:t>
            </a:r>
          </a:p>
          <a:p>
            <a:pPr algn="l" defTabSz="1300480">
              <a:lnSpc>
                <a:spcPct val="95000"/>
              </a:lnSpc>
              <a:defRPr b="1" sz="1800">
                <a:solidFill>
                  <a:srgbClr val="808080"/>
                </a:solidFill>
                <a:latin typeface="Arial"/>
                <a:ea typeface="Arial"/>
                <a:cs typeface="Arial"/>
                <a:sym typeface="Arial"/>
              </a:defRPr>
            </a:pPr>
            <a:r>
              <a:t>solubility of gas</a:t>
            </a:r>
          </a:p>
          <a:p>
            <a:pPr algn="l" defTabSz="1300480">
              <a:lnSpc>
                <a:spcPct val="95000"/>
              </a:lnSpc>
              <a:defRPr b="1" sz="1800">
                <a:solidFill>
                  <a:srgbClr val="808080"/>
                </a:solidFill>
                <a:latin typeface="Arial"/>
                <a:ea typeface="Arial"/>
                <a:cs typeface="Arial"/>
                <a:sym typeface="Arial"/>
              </a:defRPr>
            </a:pPr>
            <a:r>
              <a:t>and temperature)</a:t>
            </a:r>
          </a:p>
        </p:txBody>
      </p:sp>
      <p:sp>
        <p:nvSpPr>
          <p:cNvPr id="271" name="Shape 271"/>
          <p:cNvSpPr/>
          <p:nvPr/>
        </p:nvSpPr>
        <p:spPr>
          <a:xfrm>
            <a:off x="3811129" y="3549226"/>
            <a:ext cx="2095218"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72" name="Shape 272"/>
          <p:cNvSpPr/>
          <p:nvPr/>
        </p:nvSpPr>
        <p:spPr>
          <a:xfrm flipH="1" rot="20796914">
            <a:off x="4697472" y="3560854"/>
            <a:ext cx="168292" cy="846693"/>
          </a:xfrm>
          <a:custGeom>
            <a:avLst/>
            <a:gdLst/>
            <a:ahLst/>
            <a:cxnLst>
              <a:cxn ang="0">
                <a:pos x="wd2" y="hd2"/>
              </a:cxn>
              <a:cxn ang="5400000">
                <a:pos x="wd2" y="hd2"/>
              </a:cxn>
              <a:cxn ang="10800000">
                <a:pos x="wd2" y="hd2"/>
              </a:cxn>
              <a:cxn ang="16200000">
                <a:pos x="wd2" y="hd2"/>
              </a:cxn>
            </a:cxnLst>
            <a:rect l="0" t="0" r="r" b="b"/>
            <a:pathLst>
              <a:path w="17800" h="21600" fill="norm" stroke="1" extrusionOk="0">
                <a:moveTo>
                  <a:pt x="0" y="0"/>
                </a:moveTo>
                <a:cubicBezTo>
                  <a:pt x="14557" y="2441"/>
                  <a:pt x="21600" y="9327"/>
                  <a:pt x="15732" y="15381"/>
                </a:cubicBezTo>
                <a:cubicBezTo>
                  <a:pt x="13092" y="18104"/>
                  <a:pt x="8109" y="20321"/>
                  <a:pt x="1754"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
        <p:nvSpPr>
          <p:cNvPr id="273" name="Shape 273"/>
          <p:cNvSpPr/>
          <p:nvPr/>
        </p:nvSpPr>
        <p:spPr>
          <a:xfrm>
            <a:off x="7660640" y="2377439"/>
            <a:ext cx="2844974" cy="7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Difference in partial</a:t>
            </a:r>
          </a:p>
          <a:p>
            <a:pPr algn="l" defTabSz="1300480">
              <a:lnSpc>
                <a:spcPct val="95000"/>
              </a:lnSpc>
              <a:defRPr b="1" sz="1800">
                <a:solidFill>
                  <a:srgbClr val="808080"/>
                </a:solidFill>
                <a:latin typeface="Arial"/>
                <a:ea typeface="Arial"/>
                <a:cs typeface="Arial"/>
                <a:sym typeface="Arial"/>
              </a:defRPr>
            </a:pPr>
            <a:r>
              <a:t>pressure of gas on either</a:t>
            </a:r>
          </a:p>
          <a:p>
            <a:pPr algn="l" defTabSz="1300480">
              <a:lnSpc>
                <a:spcPct val="95000"/>
              </a:lnSpc>
              <a:defRPr b="1" sz="1800">
                <a:solidFill>
                  <a:srgbClr val="808080"/>
                </a:solidFill>
                <a:latin typeface="Arial"/>
                <a:ea typeface="Arial"/>
                <a:cs typeface="Arial"/>
                <a:sym typeface="Arial"/>
              </a:defRPr>
            </a:pPr>
            <a:r>
              <a:t>side of barrier to diffusion</a:t>
            </a:r>
          </a:p>
        </p:txBody>
      </p:sp>
      <p:sp>
        <p:nvSpPr>
          <p:cNvPr id="274" name="Shape 274"/>
          <p:cNvSpPr/>
          <p:nvPr/>
        </p:nvSpPr>
        <p:spPr>
          <a:xfrm>
            <a:off x="7662898" y="3255715"/>
            <a:ext cx="315185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75" name="Shape 275"/>
          <p:cNvSpPr/>
          <p:nvPr/>
        </p:nvSpPr>
        <p:spPr>
          <a:xfrm>
            <a:off x="9026595" y="3251200"/>
            <a:ext cx="293512" cy="783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6620"/>
                  <a:pt x="21600" y="14786"/>
                </a:cubicBezTo>
                <a:cubicBezTo>
                  <a:pt x="21600" y="17158"/>
                  <a:pt x="20766" y="19495"/>
                  <a:pt x="19169"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
        <p:nvSpPr>
          <p:cNvPr id="276" name="Shape 276"/>
          <p:cNvSpPr/>
          <p:nvPr/>
        </p:nvSpPr>
        <p:spPr>
          <a:xfrm>
            <a:off x="5906346" y="5922151"/>
            <a:ext cx="1524720"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Area for</a:t>
            </a:r>
          </a:p>
          <a:p>
            <a:pPr algn="l" defTabSz="1300480">
              <a:lnSpc>
                <a:spcPct val="95000"/>
              </a:lnSpc>
              <a:defRPr b="1" sz="1800">
                <a:solidFill>
                  <a:srgbClr val="808080"/>
                </a:solidFill>
                <a:latin typeface="Arial"/>
                <a:ea typeface="Arial"/>
                <a:cs typeface="Arial"/>
                <a:sym typeface="Arial"/>
              </a:defRPr>
            </a:pPr>
            <a:r>
              <a:t>gas exchange</a:t>
            </a:r>
          </a:p>
        </p:txBody>
      </p:sp>
      <p:sp>
        <p:nvSpPr>
          <p:cNvPr id="277" name="Shape 277"/>
          <p:cNvSpPr/>
          <p:nvPr/>
        </p:nvSpPr>
        <p:spPr>
          <a:xfrm>
            <a:off x="8175413" y="6283395"/>
            <a:ext cx="2120888"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Distance</a:t>
            </a:r>
          </a:p>
          <a:p>
            <a:pPr algn="l" defTabSz="1300480">
              <a:lnSpc>
                <a:spcPct val="95000"/>
              </a:lnSpc>
              <a:defRPr b="1" sz="1800">
                <a:solidFill>
                  <a:srgbClr val="808080"/>
                </a:solidFill>
                <a:latin typeface="Arial"/>
                <a:ea typeface="Arial"/>
                <a:cs typeface="Arial"/>
                <a:sym typeface="Arial"/>
              </a:defRPr>
            </a:pPr>
            <a:r>
              <a:t>(thickness of</a:t>
            </a:r>
          </a:p>
          <a:p>
            <a:pPr algn="l" defTabSz="1300480">
              <a:lnSpc>
                <a:spcPct val="95000"/>
              </a:lnSpc>
              <a:defRPr b="1" sz="1800">
                <a:solidFill>
                  <a:srgbClr val="808080"/>
                </a:solidFill>
                <a:latin typeface="Arial"/>
                <a:ea typeface="Arial"/>
                <a:cs typeface="Arial"/>
                <a:sym typeface="Arial"/>
              </a:defRPr>
            </a:pPr>
            <a:r>
              <a:t>barrier to diffusion)</a:t>
            </a:r>
          </a:p>
        </p:txBody>
      </p:sp>
      <p:sp>
        <p:nvSpPr>
          <p:cNvPr id="278" name="Shape 278"/>
          <p:cNvSpPr/>
          <p:nvPr/>
        </p:nvSpPr>
        <p:spPr>
          <a:xfrm>
            <a:off x="8191217" y="6254044"/>
            <a:ext cx="1016001"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79" name="Shape 279"/>
          <p:cNvSpPr/>
          <p:nvPr/>
        </p:nvSpPr>
        <p:spPr>
          <a:xfrm rot="11376200">
            <a:off x="8632917" y="5399346"/>
            <a:ext cx="276431" cy="862485"/>
          </a:xfrm>
          <a:custGeom>
            <a:avLst/>
            <a:gdLst/>
            <a:ahLst/>
            <a:cxnLst>
              <a:cxn ang="0">
                <a:pos x="wd2" y="hd2"/>
              </a:cxn>
              <a:cxn ang="5400000">
                <a:pos x="wd2" y="hd2"/>
              </a:cxn>
              <a:cxn ang="10800000">
                <a:pos x="wd2" y="hd2"/>
              </a:cxn>
              <a:cxn ang="16200000">
                <a:pos x="wd2" y="hd2"/>
              </a:cxn>
            </a:cxnLst>
            <a:rect l="0" t="0" r="r" b="b"/>
            <a:pathLst>
              <a:path w="18381" h="21600" fill="norm" stroke="1" extrusionOk="0">
                <a:moveTo>
                  <a:pt x="8794" y="0"/>
                </a:moveTo>
                <a:cubicBezTo>
                  <a:pt x="21403" y="5159"/>
                  <a:pt x="21600" y="13606"/>
                  <a:pt x="9234" y="18866"/>
                </a:cubicBezTo>
                <a:cubicBezTo>
                  <a:pt x="6570" y="19999"/>
                  <a:pt x="3443" y="20925"/>
                  <a:pt x="0"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
        <p:nvSpPr>
          <p:cNvPr id="280" name="Shape 280"/>
          <p:cNvSpPr/>
          <p:nvPr/>
        </p:nvSpPr>
        <p:spPr>
          <a:xfrm>
            <a:off x="5919893" y="5879253"/>
            <a:ext cx="979876"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81" name="Shape 281"/>
          <p:cNvSpPr/>
          <p:nvPr/>
        </p:nvSpPr>
        <p:spPr>
          <a:xfrm rot="12145344">
            <a:off x="6404857" y="4930409"/>
            <a:ext cx="148241" cy="968621"/>
          </a:xfrm>
          <a:custGeom>
            <a:avLst/>
            <a:gdLst/>
            <a:ahLst/>
            <a:cxnLst>
              <a:cxn ang="0">
                <a:pos x="wd2" y="hd2"/>
              </a:cxn>
              <a:cxn ang="5400000">
                <a:pos x="wd2" y="hd2"/>
              </a:cxn>
              <a:cxn ang="10800000">
                <a:pos x="wd2" y="hd2"/>
              </a:cxn>
              <a:cxn ang="16200000">
                <a:pos x="wd2" y="hd2"/>
              </a:cxn>
            </a:cxnLst>
            <a:rect l="0" t="0" r="r" b="b"/>
            <a:pathLst>
              <a:path w="16127" h="21600" fill="norm" stroke="1" extrusionOk="0">
                <a:moveTo>
                  <a:pt x="0" y="0"/>
                </a:moveTo>
                <a:cubicBezTo>
                  <a:pt x="20294" y="5838"/>
                  <a:pt x="21600" y="15300"/>
                  <a:pt x="2982"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5" name="45_03_Ficks_law_U.jpg"/>
          <p:cNvPicPr>
            <a:picLocks noChangeAspect="1"/>
          </p:cNvPicPr>
          <p:nvPr/>
        </p:nvPicPr>
        <p:blipFill>
          <a:blip r:embed="rId3">
            <a:extLst/>
          </a:blip>
          <a:srcRect l="0" t="0" r="0" b="4190"/>
          <a:stretch>
            <a:fillRect/>
          </a:stretch>
        </p:blipFill>
        <p:spPr>
          <a:xfrm>
            <a:off x="2113279" y="2343573"/>
            <a:ext cx="8775984" cy="4851965"/>
          </a:xfrm>
          <a:prstGeom prst="rect">
            <a:avLst/>
          </a:prstGeom>
          <a:ln w="12700">
            <a:miter lim="400000"/>
          </a:ln>
        </p:spPr>
      </p:pic>
      <p:sp>
        <p:nvSpPr>
          <p:cNvPr id="286" name="Shape 286"/>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45.3</a:t>
            </a:r>
          </a:p>
        </p:txBody>
      </p:sp>
      <p:sp>
        <p:nvSpPr>
          <p:cNvPr id="287" name="Shape 287"/>
          <p:cNvSpPr/>
          <p:nvPr/>
        </p:nvSpPr>
        <p:spPr>
          <a:xfrm>
            <a:off x="3833706" y="2350346"/>
            <a:ext cx="2082714" cy="10204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Diffusion constant</a:t>
            </a:r>
          </a:p>
          <a:p>
            <a:pPr algn="l" defTabSz="1300480">
              <a:lnSpc>
                <a:spcPct val="95000"/>
              </a:lnSpc>
              <a:defRPr b="1" sz="1800">
                <a:solidFill>
                  <a:srgbClr val="808080"/>
                </a:solidFill>
                <a:latin typeface="Arial"/>
                <a:ea typeface="Arial"/>
                <a:cs typeface="Arial"/>
                <a:sym typeface="Arial"/>
              </a:defRPr>
            </a:pPr>
            <a:r>
              <a:t>(depends on </a:t>
            </a:r>
          </a:p>
          <a:p>
            <a:pPr algn="l" defTabSz="1300480">
              <a:lnSpc>
                <a:spcPct val="95000"/>
              </a:lnSpc>
              <a:defRPr b="1" sz="1800">
                <a:solidFill>
                  <a:srgbClr val="808080"/>
                </a:solidFill>
                <a:latin typeface="Arial"/>
                <a:ea typeface="Arial"/>
                <a:cs typeface="Arial"/>
                <a:sym typeface="Arial"/>
              </a:defRPr>
            </a:pPr>
            <a:r>
              <a:t>solubility of gas</a:t>
            </a:r>
          </a:p>
          <a:p>
            <a:pPr algn="l" defTabSz="1300480">
              <a:lnSpc>
                <a:spcPct val="95000"/>
              </a:lnSpc>
              <a:defRPr b="1" sz="1800">
                <a:solidFill>
                  <a:srgbClr val="808080"/>
                </a:solidFill>
                <a:latin typeface="Arial"/>
                <a:ea typeface="Arial"/>
                <a:cs typeface="Arial"/>
                <a:sym typeface="Arial"/>
              </a:defRPr>
            </a:pPr>
            <a:r>
              <a:t>and temperature)</a:t>
            </a:r>
          </a:p>
        </p:txBody>
      </p:sp>
      <p:sp>
        <p:nvSpPr>
          <p:cNvPr id="288" name="Shape 288"/>
          <p:cNvSpPr/>
          <p:nvPr/>
        </p:nvSpPr>
        <p:spPr>
          <a:xfrm>
            <a:off x="3811129" y="3549226"/>
            <a:ext cx="2095218"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89" name="Shape 289"/>
          <p:cNvSpPr/>
          <p:nvPr/>
        </p:nvSpPr>
        <p:spPr>
          <a:xfrm flipH="1" rot="20796914">
            <a:off x="4697472" y="3560854"/>
            <a:ext cx="168292" cy="846693"/>
          </a:xfrm>
          <a:custGeom>
            <a:avLst/>
            <a:gdLst/>
            <a:ahLst/>
            <a:cxnLst>
              <a:cxn ang="0">
                <a:pos x="wd2" y="hd2"/>
              </a:cxn>
              <a:cxn ang="5400000">
                <a:pos x="wd2" y="hd2"/>
              </a:cxn>
              <a:cxn ang="10800000">
                <a:pos x="wd2" y="hd2"/>
              </a:cxn>
              <a:cxn ang="16200000">
                <a:pos x="wd2" y="hd2"/>
              </a:cxn>
            </a:cxnLst>
            <a:rect l="0" t="0" r="r" b="b"/>
            <a:pathLst>
              <a:path w="17800" h="21600" fill="norm" stroke="1" extrusionOk="0">
                <a:moveTo>
                  <a:pt x="0" y="0"/>
                </a:moveTo>
                <a:cubicBezTo>
                  <a:pt x="14557" y="2441"/>
                  <a:pt x="21600" y="9327"/>
                  <a:pt x="15732" y="15381"/>
                </a:cubicBezTo>
                <a:cubicBezTo>
                  <a:pt x="13092" y="18104"/>
                  <a:pt x="8109" y="20321"/>
                  <a:pt x="1754"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
        <p:nvSpPr>
          <p:cNvPr id="290" name="Shape 290"/>
          <p:cNvSpPr/>
          <p:nvPr/>
        </p:nvSpPr>
        <p:spPr>
          <a:xfrm>
            <a:off x="7660640" y="2377439"/>
            <a:ext cx="2844974" cy="7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Difference in partial</a:t>
            </a:r>
          </a:p>
          <a:p>
            <a:pPr algn="l" defTabSz="1300480">
              <a:lnSpc>
                <a:spcPct val="95000"/>
              </a:lnSpc>
              <a:defRPr b="1" sz="1800">
                <a:solidFill>
                  <a:srgbClr val="808080"/>
                </a:solidFill>
                <a:latin typeface="Arial"/>
                <a:ea typeface="Arial"/>
                <a:cs typeface="Arial"/>
                <a:sym typeface="Arial"/>
              </a:defRPr>
            </a:pPr>
            <a:r>
              <a:t>pressure of gas on either</a:t>
            </a:r>
          </a:p>
          <a:p>
            <a:pPr algn="l" defTabSz="1300480">
              <a:lnSpc>
                <a:spcPct val="95000"/>
              </a:lnSpc>
              <a:defRPr b="1" sz="1800">
                <a:solidFill>
                  <a:srgbClr val="808080"/>
                </a:solidFill>
                <a:latin typeface="Arial"/>
                <a:ea typeface="Arial"/>
                <a:cs typeface="Arial"/>
                <a:sym typeface="Arial"/>
              </a:defRPr>
            </a:pPr>
            <a:r>
              <a:t>side of barrier to diffusion</a:t>
            </a:r>
          </a:p>
        </p:txBody>
      </p:sp>
      <p:sp>
        <p:nvSpPr>
          <p:cNvPr id="291" name="Shape 291"/>
          <p:cNvSpPr/>
          <p:nvPr/>
        </p:nvSpPr>
        <p:spPr>
          <a:xfrm>
            <a:off x="7662898" y="3255715"/>
            <a:ext cx="315185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92" name="Shape 292"/>
          <p:cNvSpPr/>
          <p:nvPr/>
        </p:nvSpPr>
        <p:spPr>
          <a:xfrm>
            <a:off x="9026595" y="3251200"/>
            <a:ext cx="293512" cy="783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6620"/>
                  <a:pt x="21600" y="14786"/>
                </a:cubicBezTo>
                <a:cubicBezTo>
                  <a:pt x="21600" y="17158"/>
                  <a:pt x="20766" y="19495"/>
                  <a:pt x="19169"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
        <p:nvSpPr>
          <p:cNvPr id="293" name="Shape 293"/>
          <p:cNvSpPr/>
          <p:nvPr/>
        </p:nvSpPr>
        <p:spPr>
          <a:xfrm>
            <a:off x="5906346" y="5922151"/>
            <a:ext cx="1524720"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Area for</a:t>
            </a:r>
          </a:p>
          <a:p>
            <a:pPr algn="l" defTabSz="1300480">
              <a:lnSpc>
                <a:spcPct val="95000"/>
              </a:lnSpc>
              <a:defRPr b="1" sz="1800">
                <a:solidFill>
                  <a:srgbClr val="808080"/>
                </a:solidFill>
                <a:latin typeface="Arial"/>
                <a:ea typeface="Arial"/>
                <a:cs typeface="Arial"/>
                <a:sym typeface="Arial"/>
              </a:defRPr>
            </a:pPr>
            <a:r>
              <a:t>gas exchange</a:t>
            </a:r>
          </a:p>
        </p:txBody>
      </p:sp>
      <p:sp>
        <p:nvSpPr>
          <p:cNvPr id="294" name="Shape 294"/>
          <p:cNvSpPr/>
          <p:nvPr/>
        </p:nvSpPr>
        <p:spPr>
          <a:xfrm>
            <a:off x="8175413" y="6283395"/>
            <a:ext cx="2120888"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Distance</a:t>
            </a:r>
          </a:p>
          <a:p>
            <a:pPr algn="l" defTabSz="1300480">
              <a:lnSpc>
                <a:spcPct val="95000"/>
              </a:lnSpc>
              <a:defRPr b="1" sz="1800">
                <a:solidFill>
                  <a:srgbClr val="808080"/>
                </a:solidFill>
                <a:latin typeface="Arial"/>
                <a:ea typeface="Arial"/>
                <a:cs typeface="Arial"/>
                <a:sym typeface="Arial"/>
              </a:defRPr>
            </a:pPr>
            <a:r>
              <a:t>(thickness of</a:t>
            </a:r>
          </a:p>
          <a:p>
            <a:pPr algn="l" defTabSz="1300480">
              <a:lnSpc>
                <a:spcPct val="95000"/>
              </a:lnSpc>
              <a:defRPr b="1" sz="1800">
                <a:solidFill>
                  <a:srgbClr val="808080"/>
                </a:solidFill>
                <a:latin typeface="Arial"/>
                <a:ea typeface="Arial"/>
                <a:cs typeface="Arial"/>
                <a:sym typeface="Arial"/>
              </a:defRPr>
            </a:pPr>
            <a:r>
              <a:t>barrier to diffusion)</a:t>
            </a:r>
          </a:p>
        </p:txBody>
      </p:sp>
      <p:sp>
        <p:nvSpPr>
          <p:cNvPr id="295" name="Shape 295"/>
          <p:cNvSpPr/>
          <p:nvPr/>
        </p:nvSpPr>
        <p:spPr>
          <a:xfrm>
            <a:off x="8191217" y="6254044"/>
            <a:ext cx="1016001"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96" name="Shape 296"/>
          <p:cNvSpPr/>
          <p:nvPr/>
        </p:nvSpPr>
        <p:spPr>
          <a:xfrm rot="11376200">
            <a:off x="8632917" y="5399346"/>
            <a:ext cx="276431" cy="862485"/>
          </a:xfrm>
          <a:custGeom>
            <a:avLst/>
            <a:gdLst/>
            <a:ahLst/>
            <a:cxnLst>
              <a:cxn ang="0">
                <a:pos x="wd2" y="hd2"/>
              </a:cxn>
              <a:cxn ang="5400000">
                <a:pos x="wd2" y="hd2"/>
              </a:cxn>
              <a:cxn ang="10800000">
                <a:pos x="wd2" y="hd2"/>
              </a:cxn>
              <a:cxn ang="16200000">
                <a:pos x="wd2" y="hd2"/>
              </a:cxn>
            </a:cxnLst>
            <a:rect l="0" t="0" r="r" b="b"/>
            <a:pathLst>
              <a:path w="18381" h="21600" fill="norm" stroke="1" extrusionOk="0">
                <a:moveTo>
                  <a:pt x="8794" y="0"/>
                </a:moveTo>
                <a:cubicBezTo>
                  <a:pt x="21403" y="5159"/>
                  <a:pt x="21600" y="13606"/>
                  <a:pt x="9234" y="18866"/>
                </a:cubicBezTo>
                <a:cubicBezTo>
                  <a:pt x="6570" y="19999"/>
                  <a:pt x="3443" y="20925"/>
                  <a:pt x="0"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
        <p:nvSpPr>
          <p:cNvPr id="297" name="Shape 297"/>
          <p:cNvSpPr/>
          <p:nvPr/>
        </p:nvSpPr>
        <p:spPr>
          <a:xfrm>
            <a:off x="5919893" y="5879253"/>
            <a:ext cx="979876"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98" name="Shape 298"/>
          <p:cNvSpPr/>
          <p:nvPr/>
        </p:nvSpPr>
        <p:spPr>
          <a:xfrm rot="12145344">
            <a:off x="6404857" y="4930409"/>
            <a:ext cx="148241" cy="968621"/>
          </a:xfrm>
          <a:custGeom>
            <a:avLst/>
            <a:gdLst/>
            <a:ahLst/>
            <a:cxnLst>
              <a:cxn ang="0">
                <a:pos x="wd2" y="hd2"/>
              </a:cxn>
              <a:cxn ang="5400000">
                <a:pos x="wd2" y="hd2"/>
              </a:cxn>
              <a:cxn ang="10800000">
                <a:pos x="wd2" y="hd2"/>
              </a:cxn>
              <a:cxn ang="16200000">
                <a:pos x="wd2" y="hd2"/>
              </a:cxn>
            </a:cxnLst>
            <a:rect l="0" t="0" r="r" b="b"/>
            <a:pathLst>
              <a:path w="16127" h="21600" fill="norm" stroke="1" extrusionOk="0">
                <a:moveTo>
                  <a:pt x="0" y="0"/>
                </a:moveTo>
                <a:cubicBezTo>
                  <a:pt x="20294" y="5838"/>
                  <a:pt x="21600" y="15300"/>
                  <a:pt x="2982"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pic>
        <p:nvPicPr>
          <p:cNvPr id="299" name="pasted-image.png"/>
          <p:cNvPicPr>
            <a:picLocks noChangeAspect="1"/>
          </p:cNvPicPr>
          <p:nvPr/>
        </p:nvPicPr>
        <p:blipFill>
          <a:blip r:embed="rId4">
            <a:extLst/>
          </a:blip>
          <a:stretch>
            <a:fillRect/>
          </a:stretch>
        </p:blipFill>
        <p:spPr>
          <a:xfrm>
            <a:off x="2002664" y="6563697"/>
            <a:ext cx="9332085" cy="3260741"/>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3" name="pasted-image.png"/>
          <p:cNvPicPr>
            <a:picLocks noChangeAspect="1"/>
          </p:cNvPicPr>
          <p:nvPr/>
        </p:nvPicPr>
        <p:blipFill>
          <a:blip r:embed="rId2">
            <a:extLst/>
          </a:blip>
          <a:stretch>
            <a:fillRect/>
          </a:stretch>
        </p:blipFill>
        <p:spPr>
          <a:xfrm>
            <a:off x="2124665" y="0"/>
            <a:ext cx="8361771" cy="9753600"/>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5" name="pasted-image.png"/>
          <p:cNvPicPr>
            <a:picLocks noChangeAspect="1"/>
          </p:cNvPicPr>
          <p:nvPr/>
        </p:nvPicPr>
        <p:blipFill>
          <a:blip r:embed="rId2">
            <a:extLst/>
          </a:blip>
          <a:stretch>
            <a:fillRect/>
          </a:stretch>
        </p:blipFill>
        <p:spPr>
          <a:xfrm>
            <a:off x="1212850" y="1238250"/>
            <a:ext cx="10579100" cy="7597173"/>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Gills Work?</a:t>
            </a:r>
          </a:p>
        </p:txBody>
      </p:sp>
      <p:sp>
        <p:nvSpPr>
          <p:cNvPr id="308" name="Shape 308"/>
          <p:cNvSpPr/>
          <p:nvPr>
            <p:ph type="body" idx="4294967295"/>
          </p:nvPr>
        </p:nvSpPr>
        <p:spPr>
          <a:xfrm>
            <a:off x="205457" y="1819768"/>
            <a:ext cx="12480997" cy="7703540"/>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Gills</a:t>
            </a:r>
            <a:r>
              <a:rPr b="0"/>
              <a:t> are outgrowths of the body surface or throat, used for gas exchange in aquatic animals</a:t>
            </a:r>
            <a:endParaRPr b="0"/>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Gills present an extremely large surface area for oxygen to diffuse across an extremely thin epithelium</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Among invertebrates, the structure of gills is extremely diverse; gills can be external or internal</a:t>
            </a:r>
            <a:endParaRPr sz="3400"/>
          </a:p>
          <a:p>
            <a:pPr lvl="1" marL="836246" indent="-404446" defTabSz="1300480">
              <a:spcBef>
                <a:spcPts val="800"/>
              </a:spcBef>
              <a:buClr>
                <a:srgbClr val="9D002D"/>
              </a:buClr>
              <a:buSzPct val="100000"/>
              <a:buChar char="–"/>
              <a:defRPr>
                <a:latin typeface="Arial"/>
                <a:ea typeface="Arial"/>
                <a:cs typeface="Arial"/>
                <a:sym typeface="Arial"/>
              </a:defRPr>
            </a:pPr>
            <a:r>
              <a:t>Fish gills are located on both sides of the head in teleosts consisting of four arches</a:t>
            </a:r>
          </a:p>
        </p:txBody>
      </p:sp>
      <p:sp>
        <p:nvSpPr>
          <p:cNvPr id="309" name="Shape 30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1" name="45_04_types_of_gills_U.jpg"/>
          <p:cNvPicPr>
            <a:picLocks noChangeAspect="1"/>
          </p:cNvPicPr>
          <p:nvPr/>
        </p:nvPicPr>
        <p:blipFill>
          <a:blip r:embed="rId3">
            <a:extLst/>
          </a:blip>
          <a:srcRect l="0" t="0" r="0" b="5615"/>
          <a:stretch>
            <a:fillRect/>
          </a:stretch>
        </p:blipFill>
        <p:spPr>
          <a:xfrm>
            <a:off x="422204" y="2765777"/>
            <a:ext cx="12158135" cy="3984979"/>
          </a:xfrm>
          <a:prstGeom prst="rect">
            <a:avLst/>
          </a:prstGeom>
          <a:ln w="12700">
            <a:miter lim="400000"/>
          </a:ln>
        </p:spPr>
      </p:pic>
      <p:sp>
        <p:nvSpPr>
          <p:cNvPr id="312" name="Shape 312"/>
          <p:cNvSpPr/>
          <p:nvPr/>
        </p:nvSpPr>
        <p:spPr>
          <a:xfrm>
            <a:off x="580248" y="6263075"/>
            <a:ext cx="724748" cy="381565"/>
          </a:xfrm>
          <a:prstGeom prst="rect">
            <a:avLst/>
          </a:prstGeom>
          <a:solidFill>
            <a:srgbClr val="FFFFFF">
              <a:alpha val="55000"/>
            </a:srgbClr>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313" name="Shape 313"/>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45.4</a:t>
            </a:r>
          </a:p>
        </p:txBody>
      </p:sp>
      <p:sp>
        <p:nvSpPr>
          <p:cNvPr id="314" name="Shape 314"/>
          <p:cNvSpPr/>
          <p:nvPr/>
        </p:nvSpPr>
        <p:spPr>
          <a:xfrm>
            <a:off x="885048" y="2808675"/>
            <a:ext cx="490371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External gills are in direct contact with water.</a:t>
            </a:r>
          </a:p>
        </p:txBody>
      </p:sp>
      <p:sp>
        <p:nvSpPr>
          <p:cNvPr id="315" name="Shape 315"/>
          <p:cNvSpPr/>
          <p:nvPr/>
        </p:nvSpPr>
        <p:spPr>
          <a:xfrm>
            <a:off x="7168444" y="2783839"/>
            <a:ext cx="5093358"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Internal gills must have water brought to them.</a:t>
            </a:r>
          </a:p>
        </p:txBody>
      </p:sp>
      <p:sp>
        <p:nvSpPr>
          <p:cNvPr id="316" name="Shape 316"/>
          <p:cNvSpPr/>
          <p:nvPr/>
        </p:nvSpPr>
        <p:spPr>
          <a:xfrm>
            <a:off x="4978400" y="3375377"/>
            <a:ext cx="927497"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solidFill>
                  <a:srgbClr val="FFFFFF"/>
                </a:solidFill>
                <a:latin typeface="Arial"/>
                <a:ea typeface="Arial"/>
                <a:cs typeface="Arial"/>
                <a:sym typeface="Arial"/>
              </a:defRPr>
            </a:pPr>
            <a:r>
              <a:t>External </a:t>
            </a:r>
          </a:p>
          <a:p>
            <a:pPr algn="l" defTabSz="1300480">
              <a:lnSpc>
                <a:spcPct val="95000"/>
              </a:lnSpc>
              <a:defRPr b="1" sz="1600">
                <a:solidFill>
                  <a:srgbClr val="FFFFFF"/>
                </a:solidFill>
                <a:latin typeface="Arial"/>
                <a:ea typeface="Arial"/>
                <a:cs typeface="Arial"/>
                <a:sym typeface="Arial"/>
              </a:defRPr>
            </a:pPr>
            <a:r>
              <a:t>gills</a:t>
            </a:r>
          </a:p>
        </p:txBody>
      </p:sp>
      <p:sp>
        <p:nvSpPr>
          <p:cNvPr id="317" name="Shape 317"/>
          <p:cNvSpPr/>
          <p:nvPr/>
        </p:nvSpPr>
        <p:spPr>
          <a:xfrm flipH="1">
            <a:off x="3522133" y="3553742"/>
            <a:ext cx="1377245" cy="352214"/>
          </a:xfrm>
          <a:prstGeom prst="line">
            <a:avLst/>
          </a:prstGeom>
          <a:ln w="25400">
            <a:solidFill>
              <a:srgbClr val="FFFFFF"/>
            </a:solidFill>
          </a:ln>
        </p:spPr>
        <p:txBody>
          <a:bodyPr lIns="65023" tIns="65023" rIns="65023" bIns="65023"/>
          <a:lstStyle/>
          <a:p>
            <a:pPr algn="l" defTabSz="1300480">
              <a:defRPr sz="3400">
                <a:latin typeface="Arial"/>
                <a:ea typeface="Arial"/>
                <a:cs typeface="Arial"/>
                <a:sym typeface="Arial"/>
              </a:defRPr>
            </a:pPr>
          </a:p>
        </p:txBody>
      </p:sp>
      <p:sp>
        <p:nvSpPr>
          <p:cNvPr id="318" name="Shape 318"/>
          <p:cNvSpPr/>
          <p:nvPr/>
        </p:nvSpPr>
        <p:spPr>
          <a:xfrm flipV="1">
            <a:off x="3991751" y="3553742"/>
            <a:ext cx="907627" cy="677334"/>
          </a:xfrm>
          <a:prstGeom prst="line">
            <a:avLst/>
          </a:prstGeom>
          <a:ln w="25400">
            <a:solidFill>
              <a:srgbClr val="FFFFFF"/>
            </a:solidFill>
          </a:ln>
        </p:spPr>
        <p:txBody>
          <a:bodyPr lIns="65023" tIns="65023" rIns="65023" bIns="65023"/>
          <a:lstStyle/>
          <a:p>
            <a:pPr algn="l" defTabSz="1300480">
              <a:defRPr sz="3400">
                <a:latin typeface="Arial"/>
                <a:ea typeface="Arial"/>
                <a:cs typeface="Arial"/>
                <a:sym typeface="Arial"/>
              </a:defRPr>
            </a:pPr>
          </a:p>
        </p:txBody>
      </p:sp>
      <p:sp>
        <p:nvSpPr>
          <p:cNvPr id="319" name="Shape 319"/>
          <p:cNvSpPr/>
          <p:nvPr/>
        </p:nvSpPr>
        <p:spPr>
          <a:xfrm flipH="1">
            <a:off x="4420728" y="3553742"/>
            <a:ext cx="478650" cy="1137921"/>
          </a:xfrm>
          <a:prstGeom prst="line">
            <a:avLst/>
          </a:prstGeom>
          <a:ln w="25400">
            <a:solidFill>
              <a:srgbClr val="FFFFFF"/>
            </a:solidFill>
          </a:ln>
        </p:spPr>
        <p:txBody>
          <a:bodyPr lIns="65023" tIns="65023" rIns="65023" bIns="65023"/>
          <a:lstStyle/>
          <a:p>
            <a:pPr algn="l" defTabSz="1300480">
              <a:defRPr sz="3400">
                <a:latin typeface="Arial"/>
                <a:ea typeface="Arial"/>
                <a:cs typeface="Arial"/>
                <a:sym typeface="Arial"/>
              </a:defRPr>
            </a:pPr>
          </a:p>
        </p:txBody>
      </p:sp>
      <p:sp>
        <p:nvSpPr>
          <p:cNvPr id="320" name="Shape 320"/>
          <p:cNvSpPr/>
          <p:nvPr/>
        </p:nvSpPr>
        <p:spPr>
          <a:xfrm>
            <a:off x="9735537" y="4867768"/>
            <a:ext cx="1209577"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Internal gills</a:t>
            </a:r>
          </a:p>
        </p:txBody>
      </p:sp>
      <p:sp>
        <p:nvSpPr>
          <p:cNvPr id="321" name="Shape 321"/>
          <p:cNvSpPr/>
          <p:nvPr/>
        </p:nvSpPr>
        <p:spPr>
          <a:xfrm flipH="1" flipV="1">
            <a:off x="10408354" y="5120639"/>
            <a:ext cx="623148" cy="44704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22" name="Shape 322"/>
          <p:cNvSpPr/>
          <p:nvPr/>
        </p:nvSpPr>
        <p:spPr>
          <a:xfrm>
            <a:off x="10408355" y="5120640"/>
            <a:ext cx="1" cy="483165"/>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23" name="Shape 323"/>
          <p:cNvSpPr/>
          <p:nvPr/>
        </p:nvSpPr>
        <p:spPr>
          <a:xfrm flipV="1">
            <a:off x="10010986" y="5120640"/>
            <a:ext cx="397370" cy="492196"/>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24" name="Shape 324"/>
          <p:cNvSpPr/>
          <p:nvPr/>
        </p:nvSpPr>
        <p:spPr>
          <a:xfrm flipH="1">
            <a:off x="9514275" y="5120640"/>
            <a:ext cx="894080" cy="492196"/>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25" name="Shape 325"/>
          <p:cNvSpPr/>
          <p:nvPr/>
        </p:nvSpPr>
        <p:spPr>
          <a:xfrm>
            <a:off x="11812693" y="6249529"/>
            <a:ext cx="475854"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solidFill>
                  <a:srgbClr val="FFFFFF"/>
                </a:solidFill>
                <a:latin typeface="Arial"/>
                <a:ea typeface="Arial"/>
                <a:cs typeface="Arial"/>
                <a:sym typeface="Arial"/>
              </a:defRPr>
            </a:lvl1pPr>
          </a:lstStyle>
          <a:p>
            <a:pPr/>
            <a:r>
              <a:t>1 cm</a:t>
            </a:r>
          </a:p>
        </p:txBody>
      </p:sp>
      <p:sp>
        <p:nvSpPr>
          <p:cNvPr id="326" name="Shape 326"/>
          <p:cNvSpPr/>
          <p:nvPr/>
        </p:nvSpPr>
        <p:spPr>
          <a:xfrm>
            <a:off x="11749475" y="6538524"/>
            <a:ext cx="627664" cy="1"/>
          </a:xfrm>
          <a:prstGeom prst="line">
            <a:avLst/>
          </a:prstGeom>
          <a:ln w="38100">
            <a:solidFill>
              <a:srgbClr val="FFFFFF"/>
            </a:solidFill>
          </a:ln>
        </p:spPr>
        <p:txBody>
          <a:bodyPr lIns="65023" tIns="65023" rIns="65023" bIns="65023"/>
          <a:lstStyle/>
          <a:p>
            <a:pPr algn="l" defTabSz="1300480">
              <a:defRPr sz="3400">
                <a:latin typeface="Arial"/>
                <a:ea typeface="Arial"/>
                <a:cs typeface="Arial"/>
                <a:sym typeface="Arial"/>
              </a:defRPr>
            </a:pPr>
          </a:p>
        </p:txBody>
      </p:sp>
      <p:sp>
        <p:nvSpPr>
          <p:cNvPr id="327" name="Shape 327"/>
          <p:cNvSpPr/>
          <p:nvPr/>
        </p:nvSpPr>
        <p:spPr>
          <a:xfrm>
            <a:off x="661528" y="6272106"/>
            <a:ext cx="543522"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5 mm</a:t>
            </a:r>
          </a:p>
        </p:txBody>
      </p:sp>
      <p:sp>
        <p:nvSpPr>
          <p:cNvPr id="328" name="Shape 328"/>
          <p:cNvSpPr/>
          <p:nvPr/>
        </p:nvSpPr>
        <p:spPr>
          <a:xfrm>
            <a:off x="627662" y="6547555"/>
            <a:ext cx="632178" cy="1"/>
          </a:xfrm>
          <a:prstGeom prst="line">
            <a:avLst/>
          </a:prstGeom>
          <a:ln w="38100">
            <a:solidFill>
              <a:srgbClr val="000000"/>
            </a:solidFill>
          </a:ln>
        </p:spPr>
        <p:txBody>
          <a:bodyPr lIns="65023" tIns="65023" rIns="65023" bIns="65023"/>
          <a:lstStyle/>
          <a:p>
            <a:pPr algn="l" defTabSz="1300480">
              <a:defRPr sz="3400">
                <a:latin typeface="Arial"/>
                <a:ea typeface="Arial"/>
                <a:cs typeface="Arial"/>
                <a:sym typeface="Arial"/>
              </a:defRPr>
            </a:pPr>
          </a:p>
        </p:txBody>
      </p:sp>
      <p:pic>
        <p:nvPicPr>
          <p:cNvPr id="329" name="45_04_types_of_gills.png"/>
          <p:cNvPicPr>
            <a:picLocks noChangeAspect="1"/>
          </p:cNvPicPr>
          <p:nvPr/>
        </p:nvPicPr>
        <p:blipFill>
          <a:blip r:embed="rId4">
            <a:extLst/>
          </a:blip>
          <a:stretch>
            <a:fillRect/>
          </a:stretch>
        </p:blipFill>
        <p:spPr>
          <a:xfrm>
            <a:off x="8482471" y="4070773"/>
            <a:ext cx="1785903" cy="1056641"/>
          </a:xfrm>
          <a:prstGeom prst="rect">
            <a:avLst/>
          </a:prstGeom>
          <a:ln w="12700">
            <a:miter lim="400000"/>
          </a:ln>
        </p:spPr>
      </p:pic>
      <p:sp>
        <p:nvSpPr>
          <p:cNvPr id="330" name="Shape 330"/>
          <p:cNvSpPr/>
          <p:nvPr/>
        </p:nvSpPr>
        <p:spPr>
          <a:xfrm>
            <a:off x="476390" y="2815448"/>
            <a:ext cx="343100"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800">
                <a:latin typeface="Arial Black"/>
                <a:ea typeface="Arial Black"/>
                <a:cs typeface="Arial Black"/>
                <a:sym typeface="Arial Black"/>
              </a:defRPr>
            </a:lvl1pPr>
          </a:lstStyle>
          <a:p>
            <a:pPr/>
            <a:r>
              <a:t>(a)</a:t>
            </a:r>
          </a:p>
        </p:txBody>
      </p:sp>
      <p:sp>
        <p:nvSpPr>
          <p:cNvPr id="331" name="Shape 331"/>
          <p:cNvSpPr/>
          <p:nvPr/>
        </p:nvSpPr>
        <p:spPr>
          <a:xfrm>
            <a:off x="6757528" y="2781582"/>
            <a:ext cx="343100"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800">
                <a:latin typeface="Arial Black"/>
                <a:ea typeface="Arial Black"/>
                <a:cs typeface="Arial Black"/>
                <a:sym typeface="Arial Black"/>
              </a:defRPr>
            </a:lvl1pPr>
          </a:lstStyle>
          <a:p>
            <a:pPr/>
            <a:r>
              <a:t>(b)</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35" name="Shape 33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Fish Ventilate Their Gills?</a:t>
            </a:r>
          </a:p>
        </p:txBody>
      </p:sp>
      <p:sp>
        <p:nvSpPr>
          <p:cNvPr id="336" name="Shape 336"/>
          <p:cNvSpPr/>
          <p:nvPr>
            <p:ph type="body" idx="4294967295"/>
          </p:nvPr>
        </p:nvSpPr>
        <p:spPr>
          <a:xfrm>
            <a:off x="198684" y="1824284"/>
            <a:ext cx="12399717" cy="7441637"/>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bony fish have internal gills</a:t>
            </a:r>
            <a:endParaRPr sz="3400"/>
          </a:p>
          <a:p>
            <a:pPr lvl="1" marL="836246" indent="-404446" defTabSz="1300480">
              <a:spcBef>
                <a:spcPts val="800"/>
              </a:spcBef>
              <a:buClr>
                <a:srgbClr val="9D002D"/>
              </a:buClr>
              <a:buSzPct val="100000"/>
              <a:buChar char="–"/>
              <a:defRPr>
                <a:latin typeface="Arial"/>
                <a:ea typeface="Arial"/>
                <a:cs typeface="Arial"/>
                <a:sym typeface="Arial"/>
              </a:defRPr>
            </a:pPr>
            <a:r>
              <a:t>In such internal gills, water must be driven over them in the process of ventilation</a:t>
            </a:r>
            <a:endParaRPr sz="3000"/>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Most fish ventilate their gills by opening and closing their mouths and the </a:t>
            </a:r>
            <a:r>
              <a:rPr b="1"/>
              <a:t>operculum</a:t>
            </a:r>
            <a:r>
              <a:t>, a stiff flap over the gills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Particularly fast swimmers force water through their gills by swimming with their mouths open</a:t>
            </a:r>
            <a:endParaRPr sz="3400"/>
          </a:p>
          <a:p>
            <a:pPr lvl="1" marL="836246" indent="-404446" defTabSz="1300480">
              <a:spcBef>
                <a:spcPts val="800"/>
              </a:spcBef>
              <a:buClr>
                <a:srgbClr val="9D002D"/>
              </a:buClr>
              <a:buSzPct val="100000"/>
              <a:buChar char="–"/>
              <a:defRPr>
                <a:latin typeface="Arial"/>
                <a:ea typeface="Arial"/>
                <a:cs typeface="Arial"/>
                <a:sym typeface="Arial"/>
              </a:defRPr>
            </a:pPr>
            <a:r>
              <a:t>A process called </a:t>
            </a:r>
            <a:r>
              <a:rPr b="1"/>
              <a:t>ram ventilation</a:t>
            </a:r>
          </a:p>
        </p:txBody>
      </p:sp>
      <p:sp>
        <p:nvSpPr>
          <p:cNvPr id="337" name="Shape 33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39" name="Shape 33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Gills Work?</a:t>
            </a:r>
          </a:p>
        </p:txBody>
      </p:sp>
      <p:sp>
        <p:nvSpPr>
          <p:cNvPr id="340" name="Shape 340"/>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Movement of water over gills is in one direction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Long, thin structures called </a:t>
            </a:r>
            <a:r>
              <a:rPr b="1"/>
              <a:t>gill filaments</a:t>
            </a:r>
            <a:r>
              <a:t> extend from each gill arch</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Each gill filament is composed of hundreds or thousands of </a:t>
            </a:r>
            <a:r>
              <a:rPr b="1"/>
              <a:t>gill lamellae</a:t>
            </a:r>
            <a:r>
              <a:t>—sheetlike structures</a:t>
            </a:r>
          </a:p>
          <a:p>
            <a:pPr lvl="1" marL="836246" indent="-404446" defTabSz="1300480">
              <a:spcBef>
                <a:spcPts val="800"/>
              </a:spcBef>
              <a:buClr>
                <a:srgbClr val="9D002D"/>
              </a:buClr>
              <a:buSzPct val="100000"/>
              <a:buChar char="–"/>
              <a:defRPr>
                <a:latin typeface="Arial"/>
                <a:ea typeface="Arial"/>
                <a:cs typeface="Arial"/>
                <a:sym typeface="Arial"/>
              </a:defRPr>
            </a:pPr>
            <a:r>
              <a:t>A bed of small blood vessels called capillaries runs through the lamellae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water must flow over the gills in order for the gases to be exchanged</a:t>
            </a:r>
          </a:p>
        </p:txBody>
      </p:sp>
      <p:sp>
        <p:nvSpPr>
          <p:cNvPr id="341" name="Shape 34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3" name="45_05_fish_gills_U.jpg"/>
          <p:cNvPicPr>
            <a:picLocks noChangeAspect="1"/>
          </p:cNvPicPr>
          <p:nvPr/>
        </p:nvPicPr>
        <p:blipFill>
          <a:blip r:embed="rId3">
            <a:extLst/>
          </a:blip>
          <a:srcRect l="0" t="0" r="0" b="2265"/>
          <a:stretch>
            <a:fillRect/>
          </a:stretch>
        </p:blipFill>
        <p:spPr>
          <a:xfrm>
            <a:off x="2361635" y="194168"/>
            <a:ext cx="8281530" cy="9153033"/>
          </a:xfrm>
          <a:prstGeom prst="rect">
            <a:avLst/>
          </a:prstGeom>
          <a:ln w="12700">
            <a:miter lim="400000"/>
          </a:ln>
        </p:spPr>
      </p:pic>
      <p:sp>
        <p:nvSpPr>
          <p:cNvPr id="344" name="Shape 344"/>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45.5</a:t>
            </a:r>
          </a:p>
        </p:txBody>
      </p:sp>
      <p:sp>
        <p:nvSpPr>
          <p:cNvPr id="345" name="Shape 345"/>
          <p:cNvSpPr/>
          <p:nvPr/>
        </p:nvSpPr>
        <p:spPr>
          <a:xfrm>
            <a:off x="4829386" y="927946"/>
            <a:ext cx="2235747"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Each gill arch holds</a:t>
            </a:r>
          </a:p>
          <a:p>
            <a:pPr algn="l" defTabSz="1300480">
              <a:lnSpc>
                <a:spcPct val="95000"/>
              </a:lnSpc>
              <a:defRPr b="1" sz="1800">
                <a:latin typeface="Arial"/>
                <a:ea typeface="Arial"/>
                <a:cs typeface="Arial"/>
                <a:sym typeface="Arial"/>
              </a:defRPr>
            </a:pPr>
            <a:r>
              <a:t>many gill filaments</a:t>
            </a:r>
          </a:p>
        </p:txBody>
      </p:sp>
      <p:sp>
        <p:nvSpPr>
          <p:cNvPr id="346" name="Shape 346"/>
          <p:cNvSpPr/>
          <p:nvPr/>
        </p:nvSpPr>
        <p:spPr>
          <a:xfrm>
            <a:off x="3318933" y="1910079"/>
            <a:ext cx="982241"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Water </a:t>
            </a:r>
            <a:r>
              <a:rPr b="0">
                <a:latin typeface="Arial Black"/>
                <a:ea typeface="Arial Black"/>
                <a:cs typeface="Arial Black"/>
                <a:sym typeface="Arial Black"/>
              </a:rPr>
              <a:t>IN</a:t>
            </a:r>
          </a:p>
        </p:txBody>
      </p:sp>
      <p:sp>
        <p:nvSpPr>
          <p:cNvPr id="347" name="Shape 347"/>
          <p:cNvSpPr/>
          <p:nvPr/>
        </p:nvSpPr>
        <p:spPr>
          <a:xfrm>
            <a:off x="9044658" y="3680177"/>
            <a:ext cx="1248792"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Water </a:t>
            </a:r>
            <a:r>
              <a:rPr b="0">
                <a:latin typeface="Arial Black"/>
                <a:ea typeface="Arial Black"/>
                <a:cs typeface="Arial Black"/>
                <a:sym typeface="Arial Black"/>
              </a:rPr>
              <a:t>OUT</a:t>
            </a:r>
          </a:p>
        </p:txBody>
      </p:sp>
      <p:sp>
        <p:nvSpPr>
          <p:cNvPr id="348" name="Shape 348"/>
          <p:cNvSpPr/>
          <p:nvPr/>
        </p:nvSpPr>
        <p:spPr>
          <a:xfrm>
            <a:off x="7651608" y="4228817"/>
            <a:ext cx="1193541" cy="83767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Oxygen-</a:t>
            </a:r>
          </a:p>
          <a:p>
            <a:pPr algn="l" defTabSz="1300480">
              <a:lnSpc>
                <a:spcPct val="95000"/>
              </a:lnSpc>
              <a:defRPr b="1" sz="1800">
                <a:latin typeface="Arial"/>
                <a:ea typeface="Arial"/>
                <a:cs typeface="Arial"/>
                <a:sym typeface="Arial"/>
              </a:defRPr>
            </a:pPr>
            <a:r>
              <a:t>righ blood</a:t>
            </a:r>
          </a:p>
          <a:p>
            <a:pPr algn="l" defTabSz="1300480">
              <a:lnSpc>
                <a:spcPct val="95000"/>
              </a:lnSpc>
              <a:defRPr sz="1800">
                <a:latin typeface="Arial Black"/>
                <a:ea typeface="Arial Black"/>
                <a:cs typeface="Arial Black"/>
                <a:sym typeface="Arial Black"/>
              </a:defRPr>
            </a:pPr>
            <a:r>
              <a:t>to body</a:t>
            </a:r>
          </a:p>
        </p:txBody>
      </p:sp>
      <p:sp>
        <p:nvSpPr>
          <p:cNvPr id="349" name="Shape 349"/>
          <p:cNvSpPr/>
          <p:nvPr/>
        </p:nvSpPr>
        <p:spPr>
          <a:xfrm>
            <a:off x="9134968" y="4590062"/>
            <a:ext cx="1335858" cy="8376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Oxygen-</a:t>
            </a:r>
          </a:p>
          <a:p>
            <a:pPr algn="l" defTabSz="1300480">
              <a:lnSpc>
                <a:spcPct val="95000"/>
              </a:lnSpc>
              <a:defRPr b="1" sz="1800">
                <a:latin typeface="Arial"/>
                <a:ea typeface="Arial"/>
                <a:cs typeface="Arial"/>
                <a:sym typeface="Arial"/>
              </a:defRPr>
            </a:pPr>
            <a:r>
              <a:t>poor blood</a:t>
            </a:r>
          </a:p>
          <a:p>
            <a:pPr algn="l" defTabSz="1300480">
              <a:lnSpc>
                <a:spcPct val="95000"/>
              </a:lnSpc>
              <a:defRPr sz="1800">
                <a:latin typeface="Arial Black"/>
                <a:ea typeface="Arial Black"/>
                <a:cs typeface="Arial Black"/>
                <a:sym typeface="Arial Black"/>
              </a:defRPr>
            </a:pPr>
            <a:r>
              <a:t>from heart</a:t>
            </a:r>
          </a:p>
        </p:txBody>
      </p:sp>
      <p:sp>
        <p:nvSpPr>
          <p:cNvPr id="350" name="Shape 350"/>
          <p:cNvSpPr/>
          <p:nvPr/>
        </p:nvSpPr>
        <p:spPr>
          <a:xfrm>
            <a:off x="8836941" y="6692053"/>
            <a:ext cx="1219772"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Gill lamella</a:t>
            </a:r>
          </a:p>
        </p:txBody>
      </p:sp>
      <p:sp>
        <p:nvSpPr>
          <p:cNvPr id="351" name="Shape 351"/>
          <p:cNvSpPr/>
          <p:nvPr/>
        </p:nvSpPr>
        <p:spPr>
          <a:xfrm>
            <a:off x="8448604" y="8200249"/>
            <a:ext cx="1498713" cy="5839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Oxygen-poor</a:t>
            </a:r>
          </a:p>
          <a:p>
            <a:pPr algn="l" defTabSz="1300480">
              <a:lnSpc>
                <a:spcPct val="95000"/>
              </a:lnSpc>
              <a:defRPr b="1" sz="1800">
                <a:latin typeface="Arial"/>
                <a:ea typeface="Arial"/>
                <a:cs typeface="Arial"/>
                <a:sym typeface="Arial"/>
              </a:defRPr>
            </a:pPr>
            <a:r>
              <a:t>water </a:t>
            </a:r>
            <a:r>
              <a:rPr b="0">
                <a:latin typeface="Arial Black"/>
                <a:ea typeface="Arial Black"/>
                <a:cs typeface="Arial Black"/>
                <a:sym typeface="Arial Black"/>
              </a:rPr>
              <a:t>OUT</a:t>
            </a:r>
          </a:p>
        </p:txBody>
      </p:sp>
      <p:sp>
        <p:nvSpPr>
          <p:cNvPr id="352" name="Shape 352"/>
          <p:cNvSpPr/>
          <p:nvPr/>
        </p:nvSpPr>
        <p:spPr>
          <a:xfrm>
            <a:off x="6782364" y="8983698"/>
            <a:ext cx="116898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Capillaries</a:t>
            </a:r>
          </a:p>
        </p:txBody>
      </p:sp>
      <p:sp>
        <p:nvSpPr>
          <p:cNvPr id="353" name="Shape 353"/>
          <p:cNvSpPr/>
          <p:nvPr/>
        </p:nvSpPr>
        <p:spPr>
          <a:xfrm>
            <a:off x="3002844" y="7644835"/>
            <a:ext cx="1180816"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Blood flow</a:t>
            </a:r>
          </a:p>
        </p:txBody>
      </p:sp>
      <p:sp>
        <p:nvSpPr>
          <p:cNvPr id="354" name="Shape 354"/>
          <p:cNvSpPr/>
          <p:nvPr/>
        </p:nvSpPr>
        <p:spPr>
          <a:xfrm>
            <a:off x="2993813" y="6701084"/>
            <a:ext cx="1159942"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Water flow</a:t>
            </a:r>
          </a:p>
        </p:txBody>
      </p:sp>
      <p:sp>
        <p:nvSpPr>
          <p:cNvPr id="355" name="Shape 355"/>
          <p:cNvSpPr/>
          <p:nvPr/>
        </p:nvSpPr>
        <p:spPr>
          <a:xfrm>
            <a:off x="3580835" y="5901831"/>
            <a:ext cx="1410085" cy="5839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Oxygen-rich</a:t>
            </a:r>
          </a:p>
          <a:p>
            <a:pPr algn="l" defTabSz="1300480">
              <a:lnSpc>
                <a:spcPct val="95000"/>
              </a:lnSpc>
              <a:defRPr b="1" sz="1800">
                <a:latin typeface="Arial"/>
                <a:ea typeface="Arial"/>
                <a:cs typeface="Arial"/>
                <a:sym typeface="Arial"/>
              </a:defRPr>
            </a:pPr>
            <a:r>
              <a:t>water </a:t>
            </a:r>
            <a:r>
              <a:rPr b="0">
                <a:latin typeface="Arial Black"/>
                <a:ea typeface="Arial Black"/>
                <a:cs typeface="Arial Black"/>
                <a:sym typeface="Arial Black"/>
              </a:rPr>
              <a:t>IN</a:t>
            </a:r>
          </a:p>
        </p:txBody>
      </p:sp>
      <p:sp>
        <p:nvSpPr>
          <p:cNvPr id="356" name="Shape 356"/>
          <p:cNvSpPr/>
          <p:nvPr/>
        </p:nvSpPr>
        <p:spPr>
          <a:xfrm>
            <a:off x="2418079" y="5077742"/>
            <a:ext cx="2718285"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800">
                <a:latin typeface="Arial Black"/>
                <a:ea typeface="Arial Black"/>
                <a:cs typeface="Arial Black"/>
                <a:sym typeface="Arial Black"/>
              </a:defRPr>
            </a:lvl1pPr>
          </a:lstStyle>
          <a:p>
            <a:pPr/>
            <a:r>
              <a:t>Detail of gill filament:</a:t>
            </a:r>
          </a:p>
        </p:txBody>
      </p:sp>
      <p:sp>
        <p:nvSpPr>
          <p:cNvPr id="357" name="Shape 357"/>
          <p:cNvSpPr/>
          <p:nvPr/>
        </p:nvSpPr>
        <p:spPr>
          <a:xfrm>
            <a:off x="3531164" y="3714044"/>
            <a:ext cx="2083607"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The operculum</a:t>
            </a:r>
          </a:p>
          <a:p>
            <a:pPr algn="l" defTabSz="1300480">
              <a:lnSpc>
                <a:spcPct val="95000"/>
              </a:lnSpc>
              <a:defRPr b="1" sz="1800">
                <a:solidFill>
                  <a:srgbClr val="808080"/>
                </a:solidFill>
                <a:latin typeface="Arial"/>
                <a:ea typeface="Arial"/>
                <a:cs typeface="Arial"/>
                <a:sym typeface="Arial"/>
              </a:defRPr>
            </a:pPr>
            <a:r>
              <a:t>has been removed</a:t>
            </a:r>
          </a:p>
          <a:p>
            <a:pPr algn="l" defTabSz="1300480">
              <a:lnSpc>
                <a:spcPct val="95000"/>
              </a:lnSpc>
              <a:defRPr b="1" sz="1800">
                <a:solidFill>
                  <a:srgbClr val="808080"/>
                </a:solidFill>
                <a:latin typeface="Arial"/>
                <a:ea typeface="Arial"/>
                <a:cs typeface="Arial"/>
                <a:sym typeface="Arial"/>
              </a:defRPr>
            </a:pPr>
            <a:r>
              <a:t>to reveal the gills</a:t>
            </a:r>
          </a:p>
        </p:txBody>
      </p:sp>
      <p:sp>
        <p:nvSpPr>
          <p:cNvPr id="358" name="Shape 358"/>
          <p:cNvSpPr/>
          <p:nvPr/>
        </p:nvSpPr>
        <p:spPr>
          <a:xfrm>
            <a:off x="3522133" y="3680177"/>
            <a:ext cx="1801707"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59" name="Shape 359"/>
          <p:cNvSpPr/>
          <p:nvPr/>
        </p:nvSpPr>
        <p:spPr>
          <a:xfrm flipH="1">
            <a:off x="4587804" y="3007360"/>
            <a:ext cx="1404339" cy="6683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360" name="Shape 360"/>
          <p:cNvSpPr/>
          <p:nvPr/>
        </p:nvSpPr>
        <p:spPr>
          <a:xfrm flipH="1">
            <a:off x="5956017" y="1494648"/>
            <a:ext cx="9032" cy="79022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61" name="Shape 361"/>
          <p:cNvSpPr/>
          <p:nvPr/>
        </p:nvSpPr>
        <p:spPr>
          <a:xfrm>
            <a:off x="5956017" y="1494648"/>
            <a:ext cx="279966" cy="81280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62" name="Shape 362"/>
          <p:cNvSpPr/>
          <p:nvPr/>
        </p:nvSpPr>
        <p:spPr>
          <a:xfrm>
            <a:off x="5956017" y="1490133"/>
            <a:ext cx="550899" cy="83086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63" name="Shape 363"/>
          <p:cNvSpPr/>
          <p:nvPr/>
        </p:nvSpPr>
        <p:spPr>
          <a:xfrm>
            <a:off x="5956017" y="1490133"/>
            <a:ext cx="817317" cy="88505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64" name="Shape 364"/>
          <p:cNvSpPr/>
          <p:nvPr/>
        </p:nvSpPr>
        <p:spPr>
          <a:xfrm rot="5487523">
            <a:off x="5891671" y="2184400"/>
            <a:ext cx="121921" cy="273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FFFFFF"/>
            </a:solidFill>
          </a:ln>
        </p:spPr>
        <p:txBody>
          <a:bodyPr lIns="65023" tIns="65023" rIns="65023" bIns="65023" anchor="ctr"/>
          <a:lstStyle/>
          <a:p>
            <a:pPr algn="l" defTabSz="1300480">
              <a:defRPr sz="3400">
                <a:latin typeface="Arial"/>
                <a:ea typeface="Arial"/>
                <a:cs typeface="Arial"/>
                <a:sym typeface="Arial"/>
              </a:defRPr>
            </a:pPr>
          </a:p>
        </p:txBody>
      </p:sp>
      <p:sp>
        <p:nvSpPr>
          <p:cNvPr id="365" name="Shape 365"/>
          <p:cNvSpPr/>
          <p:nvPr/>
        </p:nvSpPr>
        <p:spPr>
          <a:xfrm rot="5652579">
            <a:off x="6167120" y="2202462"/>
            <a:ext cx="121921" cy="273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FFFFFF"/>
            </a:solidFill>
          </a:ln>
        </p:spPr>
        <p:txBody>
          <a:bodyPr lIns="65023" tIns="65023" rIns="65023" bIns="65023" anchor="ctr"/>
          <a:lstStyle/>
          <a:p>
            <a:pPr algn="l" defTabSz="1300480">
              <a:defRPr sz="3400">
                <a:latin typeface="Arial"/>
                <a:ea typeface="Arial"/>
                <a:cs typeface="Arial"/>
                <a:sym typeface="Arial"/>
              </a:defRPr>
            </a:pPr>
          </a:p>
        </p:txBody>
      </p:sp>
      <p:sp>
        <p:nvSpPr>
          <p:cNvPr id="366" name="Shape 366"/>
          <p:cNvSpPr/>
          <p:nvPr/>
        </p:nvSpPr>
        <p:spPr>
          <a:xfrm rot="5865582">
            <a:off x="6433537" y="2236328"/>
            <a:ext cx="121921"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FFFFFF"/>
            </a:solidFill>
          </a:ln>
        </p:spPr>
        <p:txBody>
          <a:bodyPr lIns="65023" tIns="65023" rIns="65023" bIns="65023" anchor="ctr"/>
          <a:lstStyle/>
          <a:p>
            <a:pPr algn="l" defTabSz="1300480">
              <a:defRPr sz="3400">
                <a:latin typeface="Arial"/>
                <a:ea typeface="Arial"/>
                <a:cs typeface="Arial"/>
                <a:sym typeface="Arial"/>
              </a:defRPr>
            </a:pPr>
          </a:p>
        </p:txBody>
      </p:sp>
      <p:sp>
        <p:nvSpPr>
          <p:cNvPr id="367" name="Shape 367"/>
          <p:cNvSpPr/>
          <p:nvPr/>
        </p:nvSpPr>
        <p:spPr>
          <a:xfrm rot="6184213">
            <a:off x="6699955" y="2286000"/>
            <a:ext cx="121921"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FFFFFF"/>
            </a:solidFill>
          </a:ln>
        </p:spPr>
        <p:txBody>
          <a:bodyPr lIns="65023" tIns="65023" rIns="65023" bIns="65023" anchor="ctr"/>
          <a:lstStyle/>
          <a:p>
            <a:pPr algn="l" defTabSz="1300480">
              <a:defRPr sz="3400">
                <a:latin typeface="Arial"/>
                <a:ea typeface="Arial"/>
                <a:cs typeface="Arial"/>
                <a:sym typeface="Arial"/>
              </a:defRPr>
            </a:pPr>
          </a:p>
        </p:txBody>
      </p:sp>
      <p:sp>
        <p:nvSpPr>
          <p:cNvPr id="368" name="Shape 368"/>
          <p:cNvSpPr/>
          <p:nvPr/>
        </p:nvSpPr>
        <p:spPr>
          <a:xfrm>
            <a:off x="8344746" y="6407573"/>
            <a:ext cx="428979" cy="40640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69" name="Shape 369"/>
          <p:cNvSpPr/>
          <p:nvPr/>
        </p:nvSpPr>
        <p:spPr>
          <a:xfrm>
            <a:off x="5459306" y="8267982"/>
            <a:ext cx="1268873" cy="83537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70" name="Shape 370"/>
          <p:cNvSpPr/>
          <p:nvPr/>
        </p:nvSpPr>
        <p:spPr>
          <a:xfrm>
            <a:off x="4352995" y="7780302"/>
            <a:ext cx="587023" cy="6773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71" name="Shape 371"/>
          <p:cNvSpPr/>
          <p:nvPr/>
        </p:nvSpPr>
        <p:spPr>
          <a:xfrm flipV="1">
            <a:off x="4316870" y="6651413"/>
            <a:ext cx="600570" cy="18513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Fish Gill Is a Countercurrent System</a:t>
            </a:r>
          </a:p>
        </p:txBody>
      </p:sp>
      <p:sp>
        <p:nvSpPr>
          <p:cNvPr id="376" name="Shape 376"/>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flow of blood through the capillaries is in the opposite direction to the flow of water over the gill surface</a:t>
            </a:r>
          </a:p>
          <a:p>
            <a:pPr lvl="1" marL="836246" indent="-404446" defTabSz="1300480">
              <a:spcBef>
                <a:spcPts val="800"/>
              </a:spcBef>
              <a:buClr>
                <a:srgbClr val="9D002D"/>
              </a:buClr>
              <a:buSzPct val="100000"/>
              <a:buChar char="–"/>
              <a:defRPr>
                <a:latin typeface="Arial"/>
                <a:ea typeface="Arial"/>
                <a:cs typeface="Arial"/>
                <a:sym typeface="Arial"/>
              </a:defRPr>
            </a:pPr>
            <a:r>
              <a:t>This sets up a </a:t>
            </a:r>
            <a:r>
              <a:rPr b="1"/>
              <a:t>countercurrent exchange</a:t>
            </a:r>
            <a:r>
              <a:t> system in each lamella</a:t>
            </a:r>
            <a:endParaRPr>
              <a:solidFill>
                <a:srgbClr val="FF0000"/>
              </a:solidFill>
            </a:endParaRP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This exchange system creates a large partial pressure of oxygen and the carbon dioxide in water over blood</a:t>
            </a:r>
          </a:p>
          <a:p>
            <a:pPr lvl="1" marL="836246" indent="-404446" defTabSz="1300480">
              <a:spcBef>
                <a:spcPts val="800"/>
              </a:spcBef>
              <a:buClr>
                <a:srgbClr val="9D002D"/>
              </a:buClr>
              <a:buSzPct val="100000"/>
              <a:buChar char="–"/>
              <a:defRPr>
                <a:latin typeface="Arial"/>
                <a:ea typeface="Arial"/>
                <a:cs typeface="Arial"/>
                <a:sym typeface="Arial"/>
              </a:defRPr>
            </a:pPr>
            <a:r>
              <a:t>The result is efficient exchange of gases over the gills</a:t>
            </a:r>
          </a:p>
        </p:txBody>
      </p:sp>
      <p:sp>
        <p:nvSpPr>
          <p:cNvPr id="377" name="Shape 37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161" name="Shape 161"/>
          <p:cNvSpPr/>
          <p:nvPr>
            <p:ph type="body" idx="4294967295"/>
          </p:nvPr>
        </p:nvSpPr>
        <p:spPr>
          <a:xfrm>
            <a:off x="205457" y="1819768"/>
            <a:ext cx="12480997" cy="761322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Oxygen required for, and carbon dioxide produced by, cellular respiration must be continuously exchanged with the environment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addition, these gases (along with wastes, nutrients, and other types of molecules) must be transported throughout the body</a:t>
            </a:r>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Cells must obtain oxygen and expel carbon dioxide continuously to support ATP production by mitochondria</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Gas exchange involves four steps: ventilation, gas exchange, circulation, and cellular respiration</a:t>
            </a:r>
          </a:p>
        </p:txBody>
      </p:sp>
      <p:sp>
        <p:nvSpPr>
          <p:cNvPr id="162" name="Shape 16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9" name="45_06_countercurrent_exch_U.jpg"/>
          <p:cNvPicPr>
            <a:picLocks noChangeAspect="1"/>
          </p:cNvPicPr>
          <p:nvPr/>
        </p:nvPicPr>
        <p:blipFill>
          <a:blip r:embed="rId3">
            <a:extLst/>
          </a:blip>
          <a:srcRect l="0" t="0" r="0" b="3363"/>
          <a:stretch>
            <a:fillRect/>
          </a:stretch>
        </p:blipFill>
        <p:spPr>
          <a:xfrm>
            <a:off x="422204" y="1519484"/>
            <a:ext cx="12158135" cy="6486597"/>
          </a:xfrm>
          <a:prstGeom prst="rect">
            <a:avLst/>
          </a:prstGeom>
          <a:ln w="12700">
            <a:miter lim="400000"/>
          </a:ln>
        </p:spPr>
      </p:pic>
      <p:sp>
        <p:nvSpPr>
          <p:cNvPr id="380" name="Shape 380"/>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45.6</a:t>
            </a:r>
          </a:p>
        </p:txBody>
      </p:sp>
      <p:sp>
        <p:nvSpPr>
          <p:cNvPr id="381" name="Shape 381"/>
          <p:cNvSpPr/>
          <p:nvPr/>
        </p:nvSpPr>
        <p:spPr>
          <a:xfrm>
            <a:off x="1321283" y="1526257"/>
            <a:ext cx="4063034" cy="8773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sz="2800">
                <a:latin typeface="Arial Black"/>
                <a:ea typeface="Arial Black"/>
                <a:cs typeface="Arial Black"/>
                <a:sym typeface="Arial Black"/>
              </a:defRPr>
            </a:pPr>
            <a:r>
              <a:t>Countercurrent flow</a:t>
            </a:r>
          </a:p>
          <a:p>
            <a:pPr defTabSz="1300480">
              <a:lnSpc>
                <a:spcPct val="95000"/>
              </a:lnSpc>
              <a:defRPr b="1" sz="2800">
                <a:latin typeface="Arial"/>
                <a:ea typeface="Arial"/>
                <a:cs typeface="Arial"/>
                <a:sym typeface="Arial"/>
              </a:defRPr>
            </a:pPr>
            <a:r>
              <a:t>(seen in fish gills)</a:t>
            </a:r>
          </a:p>
        </p:txBody>
      </p:sp>
      <p:sp>
        <p:nvSpPr>
          <p:cNvPr id="382" name="Shape 382"/>
          <p:cNvSpPr/>
          <p:nvPr/>
        </p:nvSpPr>
        <p:spPr>
          <a:xfrm>
            <a:off x="1246625" y="2713848"/>
            <a:ext cx="4248474" cy="7814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2800">
                <a:solidFill>
                  <a:srgbClr val="636363"/>
                </a:solidFill>
                <a:latin typeface="Arial"/>
                <a:ea typeface="Arial"/>
                <a:cs typeface="Arial"/>
                <a:sym typeface="Arial"/>
              </a:defRPr>
            </a:pPr>
            <a:r>
              <a:t>Water flow over lamellae</a:t>
            </a:r>
          </a:p>
          <a:p>
            <a:pPr defTabSz="1300480">
              <a:lnSpc>
                <a:spcPct val="95000"/>
              </a:lnSpc>
              <a:defRPr b="1" sz="2800">
                <a:solidFill>
                  <a:srgbClr val="636363"/>
                </a:solidFill>
                <a:latin typeface="Arial"/>
                <a:ea typeface="Arial"/>
                <a:cs typeface="Arial"/>
                <a:sym typeface="Arial"/>
              </a:defRPr>
            </a:pPr>
            <a:r>
              <a:t>(% oxygen)</a:t>
            </a:r>
          </a:p>
        </p:txBody>
      </p:sp>
      <p:sp>
        <p:nvSpPr>
          <p:cNvPr id="383" name="Shape 383"/>
          <p:cNvSpPr/>
          <p:nvPr/>
        </p:nvSpPr>
        <p:spPr>
          <a:xfrm>
            <a:off x="7890413" y="1530773"/>
            <a:ext cx="3667672" cy="8773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sz="2800">
                <a:latin typeface="Arial Black"/>
                <a:ea typeface="Arial Black"/>
                <a:cs typeface="Arial Black"/>
                <a:sym typeface="Arial Black"/>
              </a:defRPr>
            </a:pPr>
            <a:r>
              <a:t>Concurrent flow</a:t>
            </a:r>
          </a:p>
          <a:p>
            <a:pPr defTabSz="1300480">
              <a:lnSpc>
                <a:spcPct val="95000"/>
              </a:lnSpc>
              <a:defRPr b="1" sz="2800">
                <a:latin typeface="Arial"/>
                <a:ea typeface="Arial"/>
                <a:cs typeface="Arial"/>
                <a:sym typeface="Arial"/>
              </a:defRPr>
            </a:pPr>
            <a:r>
              <a:t>(not seen in fish gills)</a:t>
            </a:r>
          </a:p>
        </p:txBody>
      </p:sp>
      <p:sp>
        <p:nvSpPr>
          <p:cNvPr id="384" name="Shape 384"/>
          <p:cNvSpPr/>
          <p:nvPr/>
        </p:nvSpPr>
        <p:spPr>
          <a:xfrm>
            <a:off x="7631621" y="2720622"/>
            <a:ext cx="4248474" cy="7814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2800">
                <a:solidFill>
                  <a:srgbClr val="636363"/>
                </a:solidFill>
                <a:latin typeface="Arial"/>
                <a:ea typeface="Arial"/>
                <a:cs typeface="Arial"/>
                <a:sym typeface="Arial"/>
              </a:defRPr>
            </a:pPr>
            <a:r>
              <a:t>Water flow over lamellae</a:t>
            </a:r>
          </a:p>
          <a:p>
            <a:pPr defTabSz="1300480">
              <a:lnSpc>
                <a:spcPct val="95000"/>
              </a:lnSpc>
              <a:defRPr b="1" sz="2800">
                <a:solidFill>
                  <a:srgbClr val="636363"/>
                </a:solidFill>
                <a:latin typeface="Arial"/>
                <a:ea typeface="Arial"/>
                <a:cs typeface="Arial"/>
                <a:sym typeface="Arial"/>
              </a:defRPr>
            </a:pPr>
            <a:r>
              <a:t>(% oxygen)</a:t>
            </a:r>
          </a:p>
        </p:txBody>
      </p:sp>
      <p:sp>
        <p:nvSpPr>
          <p:cNvPr id="385" name="Shape 385"/>
          <p:cNvSpPr/>
          <p:nvPr/>
        </p:nvSpPr>
        <p:spPr>
          <a:xfrm>
            <a:off x="917587" y="7069102"/>
            <a:ext cx="4872684" cy="8011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2800">
                <a:solidFill>
                  <a:srgbClr val="636363"/>
                </a:solidFill>
                <a:latin typeface="Arial"/>
                <a:ea typeface="Arial"/>
                <a:cs typeface="Arial"/>
                <a:sym typeface="Arial"/>
              </a:defRPr>
            </a:pPr>
            <a:r>
              <a:t>Blood flow through lamellae</a:t>
            </a:r>
          </a:p>
          <a:p>
            <a:pPr defTabSz="1300480">
              <a:defRPr b="1" sz="2800">
                <a:solidFill>
                  <a:srgbClr val="636363"/>
                </a:solidFill>
                <a:latin typeface="Arial"/>
                <a:ea typeface="Arial"/>
                <a:cs typeface="Arial"/>
                <a:sym typeface="Arial"/>
              </a:defRPr>
            </a:pPr>
            <a:r>
              <a:t>(% oxygen)</a:t>
            </a:r>
          </a:p>
        </p:txBody>
      </p:sp>
      <p:sp>
        <p:nvSpPr>
          <p:cNvPr id="386" name="Shape 386"/>
          <p:cNvSpPr/>
          <p:nvPr/>
        </p:nvSpPr>
        <p:spPr>
          <a:xfrm>
            <a:off x="7293552" y="7057813"/>
            <a:ext cx="4872684" cy="8011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2800">
                <a:solidFill>
                  <a:srgbClr val="636363"/>
                </a:solidFill>
                <a:latin typeface="Arial"/>
                <a:ea typeface="Arial"/>
                <a:cs typeface="Arial"/>
                <a:sym typeface="Arial"/>
              </a:defRPr>
            </a:pPr>
            <a:r>
              <a:t>Blood flow through lamellae</a:t>
            </a:r>
          </a:p>
          <a:p>
            <a:pPr defTabSz="1300480">
              <a:defRPr b="1" sz="2800">
                <a:solidFill>
                  <a:srgbClr val="636363"/>
                </a:solidFill>
                <a:latin typeface="Arial"/>
                <a:ea typeface="Arial"/>
                <a:cs typeface="Arial"/>
                <a:sym typeface="Arial"/>
              </a:defRPr>
            </a:pPr>
            <a:r>
              <a:t>(% oxygen)</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nvSpPr>
        <p:spPr>
          <a:xfrm>
            <a:off x="4736668" y="4279900"/>
            <a:ext cx="3137764"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advantages </a:t>
            </a:r>
          </a:p>
          <a:p>
            <a:pPr/>
            <a:r>
              <a:t>disadvantages</a:t>
            </a:r>
          </a:p>
        </p:txBody>
      </p:sp>
      <p:sp>
        <p:nvSpPr>
          <p:cNvPr id="391" name="Shape 391"/>
          <p:cNvSpPr/>
          <p:nvPr/>
        </p:nvSpPr>
        <p:spPr>
          <a:xfrm>
            <a:off x="361797" y="1187450"/>
            <a:ext cx="3467406"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Gills / Ctenidium</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Insect Tracheae Work?</a:t>
            </a:r>
          </a:p>
        </p:txBody>
      </p:sp>
      <p:sp>
        <p:nvSpPr>
          <p:cNvPr id="394" name="Shape 394"/>
          <p:cNvSpPr/>
          <p:nvPr>
            <p:ph type="body" idx="4294967295"/>
          </p:nvPr>
        </p:nvSpPr>
        <p:spPr>
          <a:xfrm>
            <a:off x="205457" y="1819768"/>
            <a:ext cx="12480997" cy="746873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Insects have air-filled tubes called </a:t>
            </a:r>
            <a:r>
              <a:rPr b="1"/>
              <a:t>trachea</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Trachea open to the outside through pores called </a:t>
            </a:r>
            <a:r>
              <a:rPr b="1"/>
              <a:t>spiracles</a:t>
            </a:r>
            <a:endParaRPr b="1"/>
          </a:p>
          <a:p>
            <a:pPr lvl="1" marL="836246" indent="-404446" defTabSz="1300480">
              <a:spcBef>
                <a:spcPts val="800"/>
              </a:spcBef>
              <a:buClr>
                <a:srgbClr val="9D002D"/>
              </a:buClr>
              <a:buSzPct val="100000"/>
              <a:buChar char="–"/>
              <a:defRPr>
                <a:latin typeface="Arial"/>
                <a:ea typeface="Arial"/>
                <a:cs typeface="Arial"/>
                <a:sym typeface="Arial"/>
              </a:defRPr>
            </a:pPr>
            <a:r>
              <a:t>Air moves into the trachea and then by diffusion into </a:t>
            </a:r>
            <a:br/>
            <a:r>
              <a:t>the cells</a:t>
            </a:r>
          </a:p>
          <a:p>
            <a:pPr lvl="1" marL="836246" indent="-404446" defTabSz="1300480">
              <a:spcBef>
                <a:spcPts val="800"/>
              </a:spcBef>
              <a:buClr>
                <a:srgbClr val="9D002D"/>
              </a:buClr>
              <a:buSzPct val="100000"/>
              <a:buChar char="–"/>
              <a:defRPr>
                <a:latin typeface="Arial"/>
                <a:ea typeface="Arial"/>
                <a:cs typeface="Arial"/>
                <a:sym typeface="Arial"/>
              </a:defRPr>
            </a:pPr>
            <a:r>
              <a:t>In small insects, this is sufficient to exchange gases</a:t>
            </a:r>
          </a:p>
        </p:txBody>
      </p:sp>
      <p:sp>
        <p:nvSpPr>
          <p:cNvPr id="395" name="Shape 39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Insect Tracheae Work?</a:t>
            </a:r>
          </a:p>
        </p:txBody>
      </p:sp>
      <p:sp>
        <p:nvSpPr>
          <p:cNvPr id="398" name="Shape 398"/>
          <p:cNvSpPr/>
          <p:nvPr>
            <p:ph type="body" idx="4294967295"/>
          </p:nvPr>
        </p:nvSpPr>
        <p:spPr>
          <a:xfrm>
            <a:off x="205457" y="1819768"/>
            <a:ext cx="12480997" cy="746873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Insects have air-filled tubes called </a:t>
            </a:r>
            <a:r>
              <a:rPr b="1"/>
              <a:t>trachea</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Trachea open to the outside through pores called </a:t>
            </a:r>
            <a:r>
              <a:rPr b="1"/>
              <a:t>spiracles</a:t>
            </a:r>
            <a:endParaRPr b="1"/>
          </a:p>
          <a:p>
            <a:pPr lvl="1" marL="836246" indent="-404446" defTabSz="1300480">
              <a:spcBef>
                <a:spcPts val="800"/>
              </a:spcBef>
              <a:buClr>
                <a:srgbClr val="9D002D"/>
              </a:buClr>
              <a:buSzPct val="100000"/>
              <a:buChar char="–"/>
              <a:defRPr>
                <a:latin typeface="Arial"/>
                <a:ea typeface="Arial"/>
                <a:cs typeface="Arial"/>
                <a:sym typeface="Arial"/>
              </a:defRPr>
            </a:pPr>
            <a:r>
              <a:t>Air moves into the trachea and then by diffusion into </a:t>
            </a:r>
            <a:br/>
            <a:r>
              <a:t>the cells</a:t>
            </a:r>
          </a:p>
          <a:p>
            <a:pPr lvl="1" marL="836246" indent="-404446" defTabSz="1300480">
              <a:spcBef>
                <a:spcPts val="800"/>
              </a:spcBef>
              <a:buClr>
                <a:srgbClr val="9D002D"/>
              </a:buClr>
              <a:buSzPct val="100000"/>
              <a:buChar char="–"/>
              <a:defRPr>
                <a:latin typeface="Arial"/>
                <a:ea typeface="Arial"/>
                <a:cs typeface="Arial"/>
                <a:sym typeface="Arial"/>
              </a:defRPr>
            </a:pPr>
            <a:r>
              <a:t>In small insects, this is sufficient to exchange gases</a:t>
            </a:r>
          </a:p>
        </p:txBody>
      </p:sp>
      <p:sp>
        <p:nvSpPr>
          <p:cNvPr id="399" name="Shape 39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400" name="pasted-image.png"/>
          <p:cNvPicPr>
            <a:picLocks noChangeAspect="1"/>
          </p:cNvPicPr>
          <p:nvPr/>
        </p:nvPicPr>
        <p:blipFill>
          <a:blip r:embed="rId2">
            <a:extLst/>
          </a:blip>
          <a:stretch>
            <a:fillRect/>
          </a:stretch>
        </p:blipFill>
        <p:spPr>
          <a:xfrm>
            <a:off x="10198100" y="6235700"/>
            <a:ext cx="1612900" cy="3251200"/>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2" name="Shape 40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Insect Tracheae Work?</a:t>
            </a:r>
          </a:p>
        </p:txBody>
      </p:sp>
      <p:sp>
        <p:nvSpPr>
          <p:cNvPr id="403" name="Shape 403"/>
          <p:cNvSpPr/>
          <p:nvPr>
            <p:ph type="body" idx="4294967295"/>
          </p:nvPr>
        </p:nvSpPr>
        <p:spPr>
          <a:xfrm>
            <a:off x="205457" y="1855893"/>
            <a:ext cx="12083628" cy="7468730"/>
          </a:xfrm>
          <a:prstGeom prst="rect">
            <a:avLst/>
          </a:prstGeom>
        </p:spPr>
        <p:txBody>
          <a:bodyPr lIns="0" tIns="0" rIns="0" bIns="0" anchor="t"/>
          <a:lstStyle/>
          <a:p>
            <a:pPr lvl="1" marL="836246" indent="-404446" defTabSz="1300480">
              <a:spcBef>
                <a:spcPts val="800"/>
              </a:spcBef>
              <a:buClr>
                <a:srgbClr val="9D002D"/>
              </a:buClr>
              <a:buSzPct val="100000"/>
              <a:buChar char="–"/>
              <a:defRPr>
                <a:latin typeface="Arial"/>
                <a:ea typeface="Arial"/>
                <a:cs typeface="Arial"/>
                <a:sym typeface="Arial"/>
              </a:defRPr>
            </a:pPr>
            <a:r>
              <a:t>In larger species, trachea alternately open and close </a:t>
            </a:r>
            <a:br/>
            <a:r>
              <a:t>as the wing muscles around them contract and relax</a:t>
            </a:r>
          </a:p>
          <a:p>
            <a:pPr lvl="2" marL="1297516" indent="-395816" defTabSz="1300480">
              <a:spcBef>
                <a:spcPts val="800"/>
              </a:spcBef>
              <a:buClr>
                <a:srgbClr val="9D002D"/>
              </a:buClr>
              <a:buSzPct val="100000"/>
              <a:buChar char="–"/>
              <a:defRPr sz="3400">
                <a:latin typeface="Arial"/>
                <a:ea typeface="Arial"/>
                <a:cs typeface="Arial"/>
                <a:sym typeface="Arial"/>
              </a:defRPr>
            </a:pPr>
            <a:r>
              <a:t>As a result, the volume of the tracheal system changes</a:t>
            </a:r>
          </a:p>
          <a:p>
            <a:pPr lvl="2" marL="1297516" indent="-395816" defTabSz="1300480">
              <a:spcBef>
                <a:spcPts val="800"/>
              </a:spcBef>
              <a:buClr>
                <a:srgbClr val="9D002D"/>
              </a:buClr>
              <a:buSzPct val="100000"/>
              <a:buChar char="–"/>
              <a:defRPr sz="3400">
                <a:latin typeface="Arial"/>
                <a:ea typeface="Arial"/>
                <a:cs typeface="Arial"/>
                <a:sym typeface="Arial"/>
              </a:defRPr>
            </a:pPr>
            <a:r>
              <a:t>As the volume changes, so does the pressure</a:t>
            </a:r>
          </a:p>
          <a:p>
            <a:pPr lvl="2" marL="1297516" indent="-395816" defTabSz="1300480">
              <a:spcBef>
                <a:spcPts val="800"/>
              </a:spcBef>
              <a:buClr>
                <a:srgbClr val="9D002D"/>
              </a:buClr>
              <a:buSzPct val="100000"/>
              <a:buChar char="–"/>
              <a:defRPr sz="3400">
                <a:latin typeface="Arial"/>
                <a:ea typeface="Arial"/>
                <a:cs typeface="Arial"/>
                <a:sym typeface="Arial"/>
              </a:defRPr>
            </a:pPr>
            <a:r>
              <a:t>Pressure and volume are inversely related</a:t>
            </a:r>
          </a:p>
          <a:p>
            <a:pPr lvl="2" marL="1297516" indent="-395816" defTabSz="1300480">
              <a:spcBef>
                <a:spcPts val="800"/>
              </a:spcBef>
              <a:buClr>
                <a:srgbClr val="9D002D"/>
              </a:buClr>
              <a:buSzPct val="100000"/>
              <a:buChar char="–"/>
              <a:defRPr sz="3400">
                <a:latin typeface="Arial"/>
                <a:ea typeface="Arial"/>
                <a:cs typeface="Arial"/>
                <a:sym typeface="Arial"/>
              </a:defRPr>
            </a:pPr>
            <a:r>
              <a:t>The movement of gases is also aided by larger trachea</a:t>
            </a:r>
          </a:p>
        </p:txBody>
      </p:sp>
      <p:sp>
        <p:nvSpPr>
          <p:cNvPr id="404" name="Shape 40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06" name="45_07_tracheal_system_U.jpg"/>
          <p:cNvPicPr>
            <a:picLocks noChangeAspect="1"/>
          </p:cNvPicPr>
          <p:nvPr/>
        </p:nvPicPr>
        <p:blipFill>
          <a:blip r:embed="rId3">
            <a:extLst/>
          </a:blip>
          <a:srcRect l="0" t="0" r="0" b="2651"/>
          <a:stretch>
            <a:fillRect/>
          </a:stretch>
        </p:blipFill>
        <p:spPr>
          <a:xfrm>
            <a:off x="3770488" y="194169"/>
            <a:ext cx="5461566" cy="9116907"/>
          </a:xfrm>
          <a:prstGeom prst="rect">
            <a:avLst/>
          </a:prstGeom>
          <a:ln w="12700">
            <a:miter lim="400000"/>
          </a:ln>
        </p:spPr>
      </p:pic>
      <p:sp>
        <p:nvSpPr>
          <p:cNvPr id="407" name="Shape 407"/>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45.7</a:t>
            </a:r>
          </a:p>
        </p:txBody>
      </p:sp>
      <p:sp>
        <p:nvSpPr>
          <p:cNvPr id="408" name="Shape 408"/>
          <p:cNvSpPr/>
          <p:nvPr/>
        </p:nvSpPr>
        <p:spPr>
          <a:xfrm>
            <a:off x="3933048" y="652497"/>
            <a:ext cx="5005624"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FFFFFF"/>
                </a:solidFill>
                <a:latin typeface="Arial"/>
                <a:ea typeface="Arial"/>
                <a:cs typeface="Arial"/>
                <a:sym typeface="Arial"/>
              </a:defRPr>
            </a:pPr>
            <a:r>
              <a:t>                        Does physical activity affect air</a:t>
            </a:r>
          </a:p>
          <a:p>
            <a:pPr algn="l" defTabSz="1300480">
              <a:lnSpc>
                <a:spcPct val="95000"/>
              </a:lnSpc>
              <a:defRPr b="1" sz="1800">
                <a:solidFill>
                  <a:srgbClr val="FFFFFF"/>
                </a:solidFill>
                <a:latin typeface="Arial"/>
                <a:ea typeface="Arial"/>
                <a:cs typeface="Arial"/>
                <a:sym typeface="Arial"/>
              </a:defRPr>
            </a:pPr>
            <a:r>
              <a:t>movement through the tracheal system?</a:t>
            </a:r>
          </a:p>
        </p:txBody>
      </p:sp>
      <p:sp>
        <p:nvSpPr>
          <p:cNvPr id="409" name="Shape 409"/>
          <p:cNvSpPr/>
          <p:nvPr/>
        </p:nvSpPr>
        <p:spPr>
          <a:xfrm>
            <a:off x="3928533" y="1309511"/>
            <a:ext cx="4554935" cy="3419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200">
                <a:latin typeface="Arial"/>
                <a:ea typeface="Arial"/>
                <a:cs typeface="Arial"/>
                <a:sym typeface="Arial"/>
              </a:defRPr>
            </a:pPr>
            <a:r>
              <a:t>                             Air moves through the tracheal system faster</a:t>
            </a:r>
          </a:p>
          <a:p>
            <a:pPr algn="l" defTabSz="1300480">
              <a:lnSpc>
                <a:spcPct val="95000"/>
              </a:lnSpc>
              <a:defRPr b="1" sz="1200">
                <a:latin typeface="Arial"/>
                <a:ea typeface="Arial"/>
                <a:cs typeface="Arial"/>
                <a:sym typeface="Arial"/>
              </a:defRPr>
            </a:pPr>
            <a:r>
              <a:t>during physical activity.</a:t>
            </a:r>
          </a:p>
        </p:txBody>
      </p:sp>
      <p:sp>
        <p:nvSpPr>
          <p:cNvPr id="410" name="Shape 410"/>
          <p:cNvSpPr/>
          <p:nvPr/>
        </p:nvSpPr>
        <p:spPr>
          <a:xfrm>
            <a:off x="3928533" y="1756551"/>
            <a:ext cx="4696099" cy="3419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200">
                <a:latin typeface="Arial"/>
                <a:ea typeface="Arial"/>
                <a:cs typeface="Arial"/>
                <a:sym typeface="Arial"/>
              </a:defRPr>
            </a:pPr>
            <a:r>
              <a:t>                                         Physical activity does not affect the rate</a:t>
            </a:r>
          </a:p>
          <a:p>
            <a:pPr algn="l" defTabSz="1300480">
              <a:lnSpc>
                <a:spcPct val="95000"/>
              </a:lnSpc>
              <a:defRPr b="1" sz="1200">
                <a:latin typeface="Arial"/>
                <a:ea typeface="Arial"/>
                <a:cs typeface="Arial"/>
                <a:sym typeface="Arial"/>
              </a:defRPr>
            </a:pPr>
            <a:r>
              <a:t>of air movement.</a:t>
            </a:r>
          </a:p>
        </p:txBody>
      </p:sp>
      <p:sp>
        <p:nvSpPr>
          <p:cNvPr id="411" name="Shape 411"/>
          <p:cNvSpPr/>
          <p:nvPr/>
        </p:nvSpPr>
        <p:spPr>
          <a:xfrm>
            <a:off x="6825262" y="3300870"/>
            <a:ext cx="1427089" cy="6802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200">
                <a:latin typeface="Arial"/>
                <a:ea typeface="Arial"/>
                <a:cs typeface="Arial"/>
                <a:sym typeface="Arial"/>
              </a:defRPr>
            </a:pPr>
            <a:r>
              <a:t>Measure oxygen in</a:t>
            </a:r>
          </a:p>
          <a:p>
            <a:pPr algn="l" defTabSz="1300480">
              <a:lnSpc>
                <a:spcPct val="95000"/>
              </a:lnSpc>
              <a:defRPr b="1" sz="1200">
                <a:latin typeface="Arial"/>
                <a:ea typeface="Arial"/>
                <a:cs typeface="Arial"/>
                <a:sym typeface="Arial"/>
              </a:defRPr>
            </a:pPr>
            <a:r>
              <a:t>hawkmoth flight</a:t>
            </a:r>
          </a:p>
          <a:p>
            <a:pPr algn="l" defTabSz="1300480">
              <a:lnSpc>
                <a:spcPct val="95000"/>
              </a:lnSpc>
              <a:defRPr b="1" sz="1200">
                <a:latin typeface="Arial"/>
                <a:ea typeface="Arial"/>
                <a:cs typeface="Arial"/>
                <a:sym typeface="Arial"/>
              </a:defRPr>
            </a:pPr>
            <a:r>
              <a:t>muscle during rest</a:t>
            </a:r>
          </a:p>
          <a:p>
            <a:pPr algn="l" defTabSz="1300480">
              <a:lnSpc>
                <a:spcPct val="95000"/>
              </a:lnSpc>
              <a:defRPr b="1" sz="1200">
                <a:latin typeface="Arial"/>
                <a:ea typeface="Arial"/>
                <a:cs typeface="Arial"/>
                <a:sym typeface="Arial"/>
              </a:defRPr>
            </a:pPr>
            <a:r>
              <a:t>and during flight.</a:t>
            </a:r>
          </a:p>
        </p:txBody>
      </p:sp>
      <p:sp>
        <p:nvSpPr>
          <p:cNvPr id="412" name="Shape 412"/>
          <p:cNvSpPr/>
          <p:nvPr/>
        </p:nvSpPr>
        <p:spPr>
          <a:xfrm>
            <a:off x="4897120" y="3747911"/>
            <a:ext cx="467147"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200">
                <a:latin typeface="Arial"/>
                <a:ea typeface="Arial"/>
                <a:cs typeface="Arial"/>
                <a:sym typeface="Arial"/>
              </a:defRPr>
            </a:lvl1pPr>
          </a:lstStyle>
          <a:p>
            <a:pPr/>
            <a:r>
              <a:t>Tether</a:t>
            </a:r>
          </a:p>
        </p:txBody>
      </p:sp>
      <p:sp>
        <p:nvSpPr>
          <p:cNvPr id="413" name="Shape 413"/>
          <p:cNvSpPr/>
          <p:nvPr/>
        </p:nvSpPr>
        <p:spPr>
          <a:xfrm>
            <a:off x="3962400" y="4355253"/>
            <a:ext cx="4823198" cy="3842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200">
                <a:latin typeface="Arial"/>
                <a:ea typeface="Arial"/>
                <a:cs typeface="Arial"/>
                <a:sym typeface="Arial"/>
              </a:defRPr>
            </a:pPr>
            <a:r>
              <a:t>                           Flying will increase ventilation of tracheal system,</a:t>
            </a:r>
          </a:p>
          <a:p>
            <a:pPr algn="l" defTabSz="1300480">
              <a:lnSpc>
                <a:spcPct val="95000"/>
              </a:lnSpc>
              <a:defRPr b="1" sz="1200">
                <a:latin typeface="Arial"/>
                <a:ea typeface="Arial"/>
                <a:cs typeface="Arial"/>
                <a:sym typeface="Arial"/>
              </a:defRPr>
            </a:pPr>
            <a:r>
              <a:t>causing increase in </a:t>
            </a:r>
            <a:r>
              <a:rPr i="1"/>
              <a:t>P</a:t>
            </a:r>
            <a:r>
              <a:rPr baseline="-20250"/>
              <a:t>O</a:t>
            </a:r>
            <a:r>
              <a:rPr baseline="-33750"/>
              <a:t>2</a:t>
            </a:r>
            <a:r>
              <a:t> in wing muscle.</a:t>
            </a:r>
          </a:p>
        </p:txBody>
      </p:sp>
      <p:sp>
        <p:nvSpPr>
          <p:cNvPr id="414" name="Shape 414"/>
          <p:cNvSpPr/>
          <p:nvPr/>
        </p:nvSpPr>
        <p:spPr>
          <a:xfrm>
            <a:off x="3942079" y="4833902"/>
            <a:ext cx="5010241" cy="55131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200">
                <a:latin typeface="Arial"/>
                <a:ea typeface="Arial"/>
                <a:cs typeface="Arial"/>
                <a:sym typeface="Arial"/>
              </a:defRPr>
            </a:pPr>
            <a:r>
              <a:t>                           		                Flying will not increase</a:t>
            </a:r>
          </a:p>
          <a:p>
            <a:pPr algn="l" defTabSz="1300480">
              <a:lnSpc>
                <a:spcPct val="95000"/>
              </a:lnSpc>
              <a:defRPr b="1" sz="1200">
                <a:latin typeface="Arial"/>
                <a:ea typeface="Arial"/>
                <a:cs typeface="Arial"/>
                <a:sym typeface="Arial"/>
              </a:defRPr>
            </a:pPr>
            <a:r>
              <a:t>ventilation of tracheal system; </a:t>
            </a:r>
            <a:r>
              <a:rPr i="1"/>
              <a:t>P</a:t>
            </a:r>
            <a:r>
              <a:rPr baseline="-20250"/>
              <a:t>O</a:t>
            </a:r>
            <a:r>
              <a:rPr baseline="-33750"/>
              <a:t>2</a:t>
            </a:r>
            <a:r>
              <a:t> in flight muscle will decline</a:t>
            </a:r>
          </a:p>
          <a:p>
            <a:pPr algn="l" defTabSz="1300480">
              <a:lnSpc>
                <a:spcPct val="95000"/>
              </a:lnSpc>
              <a:defRPr b="1" sz="1200">
                <a:latin typeface="Arial"/>
                <a:ea typeface="Arial"/>
                <a:cs typeface="Arial"/>
                <a:sym typeface="Arial"/>
              </a:defRPr>
            </a:pPr>
            <a:r>
              <a:t>steadily during flight.</a:t>
            </a:r>
          </a:p>
        </p:txBody>
      </p:sp>
      <p:sp>
        <p:nvSpPr>
          <p:cNvPr id="415" name="Shape 415"/>
          <p:cNvSpPr/>
          <p:nvPr/>
        </p:nvSpPr>
        <p:spPr>
          <a:xfrm rot="16200000">
            <a:off x="3998299" y="6900997"/>
            <a:ext cx="755353" cy="2581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200">
                <a:latin typeface="Arial Black"/>
                <a:ea typeface="Arial Black"/>
                <a:cs typeface="Arial Black"/>
                <a:sym typeface="Arial Black"/>
              </a:defRPr>
            </a:pPr>
            <a:r>
              <a:t>P</a:t>
            </a:r>
            <a:r>
              <a:rPr baseline="-20250"/>
              <a:t>O</a:t>
            </a:r>
            <a:r>
              <a:rPr baseline="-33750"/>
              <a:t>2</a:t>
            </a:r>
            <a:r>
              <a:t> (kPa)</a:t>
            </a:r>
          </a:p>
        </p:txBody>
      </p:sp>
      <p:sp>
        <p:nvSpPr>
          <p:cNvPr id="416" name="Shape 416"/>
          <p:cNvSpPr/>
          <p:nvPr/>
        </p:nvSpPr>
        <p:spPr>
          <a:xfrm>
            <a:off x="5025813" y="7850293"/>
            <a:ext cx="343025"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200">
                <a:latin typeface="Arial"/>
                <a:ea typeface="Arial"/>
                <a:cs typeface="Arial"/>
                <a:sym typeface="Arial"/>
              </a:defRPr>
            </a:lvl1pPr>
          </a:lstStyle>
          <a:p>
            <a:pPr/>
            <a:r>
              <a:t>Rest</a:t>
            </a:r>
          </a:p>
        </p:txBody>
      </p:sp>
      <p:sp>
        <p:nvSpPr>
          <p:cNvPr id="417" name="Shape 417"/>
          <p:cNvSpPr/>
          <p:nvPr/>
        </p:nvSpPr>
        <p:spPr>
          <a:xfrm>
            <a:off x="8173155" y="7850293"/>
            <a:ext cx="343025"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200">
                <a:latin typeface="Arial"/>
                <a:ea typeface="Arial"/>
                <a:cs typeface="Arial"/>
                <a:sym typeface="Arial"/>
              </a:defRPr>
            </a:lvl1pPr>
          </a:lstStyle>
          <a:p>
            <a:pPr/>
            <a:r>
              <a:t>Rest</a:t>
            </a:r>
          </a:p>
        </p:txBody>
      </p:sp>
      <p:sp>
        <p:nvSpPr>
          <p:cNvPr id="418" name="Shape 418"/>
          <p:cNvSpPr/>
          <p:nvPr/>
        </p:nvSpPr>
        <p:spPr>
          <a:xfrm>
            <a:off x="6543040" y="6170506"/>
            <a:ext cx="427410"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200">
                <a:solidFill>
                  <a:srgbClr val="B12941"/>
                </a:solidFill>
                <a:latin typeface="Arial"/>
                <a:ea typeface="Arial"/>
                <a:cs typeface="Arial"/>
                <a:sym typeface="Arial"/>
              </a:defRPr>
            </a:lvl1pPr>
          </a:lstStyle>
          <a:p>
            <a:pPr/>
            <a:r>
              <a:t>Flight</a:t>
            </a:r>
          </a:p>
        </p:txBody>
      </p:sp>
      <p:sp>
        <p:nvSpPr>
          <p:cNvPr id="419" name="Shape 419"/>
          <p:cNvSpPr/>
          <p:nvPr/>
        </p:nvSpPr>
        <p:spPr>
          <a:xfrm>
            <a:off x="6678506" y="7100711"/>
            <a:ext cx="1054647" cy="6802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200">
                <a:solidFill>
                  <a:srgbClr val="837571"/>
                </a:solidFill>
                <a:latin typeface="Arial"/>
                <a:ea typeface="Arial"/>
                <a:cs typeface="Arial"/>
                <a:sym typeface="Arial"/>
              </a:defRPr>
            </a:pPr>
            <a:r>
              <a:t>Recovery of</a:t>
            </a:r>
          </a:p>
          <a:p>
            <a:pPr algn="l" defTabSz="1300480">
              <a:lnSpc>
                <a:spcPct val="95000"/>
              </a:lnSpc>
              <a:defRPr b="1" sz="1200">
                <a:solidFill>
                  <a:srgbClr val="837571"/>
                </a:solidFill>
                <a:latin typeface="Arial"/>
                <a:ea typeface="Arial"/>
                <a:cs typeface="Arial"/>
                <a:sym typeface="Arial"/>
              </a:defRPr>
            </a:pPr>
            <a:r>
              <a:t>oxygen levels</a:t>
            </a:r>
          </a:p>
          <a:p>
            <a:pPr algn="l" defTabSz="1300480">
              <a:lnSpc>
                <a:spcPct val="95000"/>
              </a:lnSpc>
              <a:defRPr b="1" sz="1200">
                <a:solidFill>
                  <a:srgbClr val="837571"/>
                </a:solidFill>
                <a:latin typeface="Arial"/>
                <a:ea typeface="Arial"/>
                <a:cs typeface="Arial"/>
                <a:sym typeface="Arial"/>
              </a:defRPr>
            </a:pPr>
            <a:r>
              <a:t>as flying</a:t>
            </a:r>
          </a:p>
          <a:p>
            <a:pPr algn="l" defTabSz="1300480">
              <a:lnSpc>
                <a:spcPct val="95000"/>
              </a:lnSpc>
              <a:defRPr b="1" sz="1200">
                <a:solidFill>
                  <a:srgbClr val="837571"/>
                </a:solidFill>
                <a:latin typeface="Arial"/>
                <a:ea typeface="Arial"/>
                <a:cs typeface="Arial"/>
                <a:sym typeface="Arial"/>
              </a:defRPr>
            </a:pPr>
            <a:r>
              <a:t>continues</a:t>
            </a:r>
          </a:p>
        </p:txBody>
      </p:sp>
      <p:sp>
        <p:nvSpPr>
          <p:cNvPr id="420" name="Shape 420"/>
          <p:cNvSpPr/>
          <p:nvPr/>
        </p:nvSpPr>
        <p:spPr>
          <a:xfrm>
            <a:off x="5712177" y="7579359"/>
            <a:ext cx="833935" cy="3419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200">
                <a:solidFill>
                  <a:srgbClr val="837571"/>
                </a:solidFill>
                <a:latin typeface="Arial"/>
                <a:ea typeface="Arial"/>
                <a:cs typeface="Arial"/>
                <a:sym typeface="Arial"/>
              </a:defRPr>
            </a:pPr>
            <a:r>
              <a:t>Initial drop</a:t>
            </a:r>
          </a:p>
          <a:p>
            <a:pPr algn="l" defTabSz="1300480">
              <a:lnSpc>
                <a:spcPct val="95000"/>
              </a:lnSpc>
              <a:defRPr b="1" sz="1200">
                <a:solidFill>
                  <a:srgbClr val="837571"/>
                </a:solidFill>
                <a:latin typeface="Arial"/>
                <a:ea typeface="Arial"/>
                <a:cs typeface="Arial"/>
                <a:sym typeface="Arial"/>
              </a:defRPr>
            </a:pPr>
            <a:r>
              <a:t>in oxygen</a:t>
            </a:r>
          </a:p>
        </p:txBody>
      </p:sp>
      <p:sp>
        <p:nvSpPr>
          <p:cNvPr id="421" name="Shape 421"/>
          <p:cNvSpPr/>
          <p:nvPr/>
        </p:nvSpPr>
        <p:spPr>
          <a:xfrm>
            <a:off x="6678506" y="7084907"/>
            <a:ext cx="939236"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22" name="Shape 422"/>
          <p:cNvSpPr/>
          <p:nvPr/>
        </p:nvSpPr>
        <p:spPr>
          <a:xfrm>
            <a:off x="5721208" y="7563555"/>
            <a:ext cx="79473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23" name="Shape 423"/>
          <p:cNvSpPr/>
          <p:nvPr/>
        </p:nvSpPr>
        <p:spPr>
          <a:xfrm>
            <a:off x="5872826" y="7098450"/>
            <a:ext cx="241237" cy="453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257" y="4145"/>
                  <a:pt x="21600" y="12488"/>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424" name="Shape 424"/>
          <p:cNvSpPr/>
          <p:nvPr/>
        </p:nvSpPr>
        <p:spPr>
          <a:xfrm rot="16428453">
            <a:off x="6646372" y="6492462"/>
            <a:ext cx="419230" cy="683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361" y="12946"/>
                  <a:pt x="9707" y="21600"/>
                  <a:pt x="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425" name="Shape 425"/>
          <p:cNvSpPr/>
          <p:nvPr/>
        </p:nvSpPr>
        <p:spPr>
          <a:xfrm>
            <a:off x="6290168" y="8324426"/>
            <a:ext cx="901800"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200">
                <a:latin typeface="Arial Black"/>
                <a:ea typeface="Arial Black"/>
                <a:cs typeface="Arial Black"/>
                <a:sym typeface="Arial Black"/>
              </a:defRPr>
            </a:lvl1pPr>
          </a:lstStyle>
          <a:p>
            <a:pPr/>
            <a:r>
              <a:t>Time (min)</a:t>
            </a:r>
          </a:p>
        </p:txBody>
      </p:sp>
      <p:sp>
        <p:nvSpPr>
          <p:cNvPr id="426" name="Shape 426"/>
          <p:cNvSpPr/>
          <p:nvPr/>
        </p:nvSpPr>
        <p:spPr>
          <a:xfrm>
            <a:off x="3955626" y="8782755"/>
            <a:ext cx="4543476" cy="3419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200">
                <a:latin typeface="Arial"/>
                <a:ea typeface="Arial"/>
                <a:cs typeface="Arial"/>
                <a:sym typeface="Arial"/>
              </a:defRPr>
            </a:pPr>
            <a:r>
              <a:t>                             Muscular contractions may help ventilate the</a:t>
            </a:r>
          </a:p>
          <a:p>
            <a:pPr algn="l" defTabSz="1300480">
              <a:lnSpc>
                <a:spcPct val="95000"/>
              </a:lnSpc>
              <a:defRPr b="1" sz="1200">
                <a:latin typeface="Arial"/>
                <a:ea typeface="Arial"/>
                <a:cs typeface="Arial"/>
                <a:sym typeface="Arial"/>
              </a:defRPr>
            </a:pPr>
            <a:r>
              <a:t>tracheal system in at least some insects.</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30" name="45_08_tracheae_photos_U.jpg"/>
          <p:cNvPicPr>
            <a:picLocks noChangeAspect="1"/>
          </p:cNvPicPr>
          <p:nvPr/>
        </p:nvPicPr>
        <p:blipFill>
          <a:blip r:embed="rId3">
            <a:extLst/>
          </a:blip>
          <a:srcRect l="0" t="0" r="0" b="2265"/>
          <a:stretch>
            <a:fillRect/>
          </a:stretch>
        </p:blipFill>
        <p:spPr>
          <a:xfrm>
            <a:off x="2955431" y="194168"/>
            <a:ext cx="7093939" cy="9153033"/>
          </a:xfrm>
          <a:prstGeom prst="rect">
            <a:avLst/>
          </a:prstGeom>
          <a:ln w="12700">
            <a:miter lim="400000"/>
          </a:ln>
        </p:spPr>
      </p:pic>
      <p:sp>
        <p:nvSpPr>
          <p:cNvPr id="431" name="Shape 431"/>
          <p:cNvSpPr/>
          <p:nvPr/>
        </p:nvSpPr>
        <p:spPr>
          <a:xfrm>
            <a:off x="3120248" y="8710507"/>
            <a:ext cx="1020517" cy="442525"/>
          </a:xfrm>
          <a:prstGeom prst="rect">
            <a:avLst/>
          </a:prstGeom>
          <a:solidFill>
            <a:srgbClr val="000000">
              <a:alpha val="42999"/>
            </a:srgbClr>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432" name="Shape 432"/>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45.8</a:t>
            </a:r>
          </a:p>
        </p:txBody>
      </p:sp>
      <p:sp>
        <p:nvSpPr>
          <p:cNvPr id="433" name="Shape 433"/>
          <p:cNvSpPr/>
          <p:nvPr/>
        </p:nvSpPr>
        <p:spPr>
          <a:xfrm>
            <a:off x="3691466" y="2747715"/>
            <a:ext cx="100400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Tracheae</a:t>
            </a:r>
          </a:p>
        </p:txBody>
      </p:sp>
      <p:sp>
        <p:nvSpPr>
          <p:cNvPr id="434" name="Shape 434"/>
          <p:cNvSpPr/>
          <p:nvPr/>
        </p:nvSpPr>
        <p:spPr>
          <a:xfrm>
            <a:off x="8385386" y="3508586"/>
            <a:ext cx="609874"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1 mm</a:t>
            </a:r>
          </a:p>
        </p:txBody>
      </p:sp>
      <p:sp>
        <p:nvSpPr>
          <p:cNvPr id="435" name="Shape 435"/>
          <p:cNvSpPr/>
          <p:nvPr/>
        </p:nvSpPr>
        <p:spPr>
          <a:xfrm>
            <a:off x="3616959" y="1853635"/>
            <a:ext cx="15622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solidFill>
                  <a:srgbClr val="808080"/>
                </a:solidFill>
                <a:latin typeface="Arial"/>
                <a:ea typeface="Arial"/>
                <a:cs typeface="Arial"/>
                <a:sym typeface="Arial"/>
              </a:defRPr>
            </a:lvl1pPr>
          </a:lstStyle>
          <a:p>
            <a:pPr/>
            <a:r>
              <a:t>Ground beetle</a:t>
            </a:r>
          </a:p>
        </p:txBody>
      </p:sp>
      <p:sp>
        <p:nvSpPr>
          <p:cNvPr id="436" name="Shape 436"/>
          <p:cNvSpPr/>
          <p:nvPr/>
        </p:nvSpPr>
        <p:spPr>
          <a:xfrm>
            <a:off x="3327964" y="5238044"/>
            <a:ext cx="2375831"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FFFFFF"/>
                </a:solidFill>
                <a:latin typeface="Arial"/>
                <a:ea typeface="Arial"/>
                <a:cs typeface="Arial"/>
                <a:sym typeface="Arial"/>
              </a:defRPr>
            </a:pPr>
            <a:r>
              <a:t>Tracheae dilate when</a:t>
            </a:r>
          </a:p>
          <a:p>
            <a:pPr algn="l" defTabSz="1300480">
              <a:lnSpc>
                <a:spcPct val="95000"/>
              </a:lnSpc>
              <a:defRPr b="1" sz="1800">
                <a:solidFill>
                  <a:srgbClr val="FFFFFF"/>
                </a:solidFill>
                <a:latin typeface="Arial"/>
                <a:ea typeface="Arial"/>
                <a:cs typeface="Arial"/>
                <a:sym typeface="Arial"/>
              </a:defRPr>
            </a:pPr>
            <a:r>
              <a:t>muscles relax</a:t>
            </a:r>
          </a:p>
        </p:txBody>
      </p:sp>
      <p:sp>
        <p:nvSpPr>
          <p:cNvPr id="437" name="Shape 437"/>
          <p:cNvSpPr/>
          <p:nvPr/>
        </p:nvSpPr>
        <p:spPr>
          <a:xfrm>
            <a:off x="6804941" y="5231270"/>
            <a:ext cx="2858816" cy="5129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FFFFFF"/>
                </a:solidFill>
                <a:latin typeface="Arial"/>
                <a:ea typeface="Arial"/>
                <a:cs typeface="Arial"/>
                <a:sym typeface="Arial"/>
              </a:defRPr>
            </a:pPr>
            <a:r>
              <a:t>Tracheae compress when</a:t>
            </a:r>
          </a:p>
          <a:p>
            <a:pPr algn="l" defTabSz="1300480">
              <a:lnSpc>
                <a:spcPct val="95000"/>
              </a:lnSpc>
              <a:defRPr b="1" sz="1800">
                <a:solidFill>
                  <a:srgbClr val="FFFFFF"/>
                </a:solidFill>
                <a:latin typeface="Arial"/>
                <a:ea typeface="Arial"/>
                <a:cs typeface="Arial"/>
                <a:sym typeface="Arial"/>
              </a:defRPr>
            </a:pPr>
            <a:r>
              <a:t>muscles contract</a:t>
            </a:r>
          </a:p>
        </p:txBody>
      </p:sp>
      <p:sp>
        <p:nvSpPr>
          <p:cNvPr id="438" name="Shape 438"/>
          <p:cNvSpPr/>
          <p:nvPr/>
        </p:nvSpPr>
        <p:spPr>
          <a:xfrm>
            <a:off x="3327964" y="5829582"/>
            <a:ext cx="1661725" cy="1"/>
          </a:xfrm>
          <a:prstGeom prst="line">
            <a:avLst/>
          </a:prstGeom>
          <a:ln w="25400">
            <a:solidFill>
              <a:srgbClr val="FFFFFF"/>
            </a:solidFill>
          </a:ln>
        </p:spPr>
        <p:txBody>
          <a:bodyPr lIns="65023" tIns="65023" rIns="65023" bIns="65023"/>
          <a:lstStyle/>
          <a:p>
            <a:pPr algn="l" defTabSz="1300480">
              <a:defRPr sz="3400">
                <a:latin typeface="Arial"/>
                <a:ea typeface="Arial"/>
                <a:cs typeface="Arial"/>
                <a:sym typeface="Arial"/>
              </a:defRPr>
            </a:pPr>
          </a:p>
        </p:txBody>
      </p:sp>
      <p:sp>
        <p:nvSpPr>
          <p:cNvPr id="439" name="Shape 439"/>
          <p:cNvSpPr/>
          <p:nvPr/>
        </p:nvSpPr>
        <p:spPr>
          <a:xfrm>
            <a:off x="6827519" y="5829582"/>
            <a:ext cx="2081672" cy="1"/>
          </a:xfrm>
          <a:prstGeom prst="line">
            <a:avLst/>
          </a:prstGeom>
          <a:ln w="25400">
            <a:solidFill>
              <a:srgbClr val="FFFFFF"/>
            </a:solidFill>
          </a:ln>
        </p:spPr>
        <p:txBody>
          <a:bodyPr lIns="65023" tIns="65023" rIns="65023" bIns="65023"/>
          <a:lstStyle/>
          <a:p>
            <a:pPr algn="l" defTabSz="1300480">
              <a:defRPr sz="3400">
                <a:latin typeface="Arial"/>
                <a:ea typeface="Arial"/>
                <a:cs typeface="Arial"/>
                <a:sym typeface="Arial"/>
              </a:defRPr>
            </a:pPr>
          </a:p>
        </p:txBody>
      </p:sp>
      <p:sp>
        <p:nvSpPr>
          <p:cNvPr id="440" name="Shape 440"/>
          <p:cNvSpPr/>
          <p:nvPr/>
        </p:nvSpPr>
        <p:spPr>
          <a:xfrm rot="10335360">
            <a:off x="7823624" y="5829275"/>
            <a:ext cx="125036" cy="1049899"/>
          </a:xfrm>
          <a:custGeom>
            <a:avLst/>
            <a:gdLst/>
            <a:ahLst/>
            <a:cxnLst>
              <a:cxn ang="0">
                <a:pos x="wd2" y="hd2"/>
              </a:cxn>
              <a:cxn ang="5400000">
                <a:pos x="wd2" y="hd2"/>
              </a:cxn>
              <a:cxn ang="10800000">
                <a:pos x="wd2" y="hd2"/>
              </a:cxn>
              <a:cxn ang="16200000">
                <a:pos x="wd2" y="hd2"/>
              </a:cxn>
            </a:cxnLst>
            <a:rect l="0" t="0" r="r" b="b"/>
            <a:pathLst>
              <a:path w="17486" h="21600" fill="norm" stroke="1" extrusionOk="0">
                <a:moveTo>
                  <a:pt x="4839" y="0"/>
                </a:moveTo>
                <a:cubicBezTo>
                  <a:pt x="18621" y="4133"/>
                  <a:pt x="21600" y="12052"/>
                  <a:pt x="11494" y="17689"/>
                </a:cubicBezTo>
                <a:cubicBezTo>
                  <a:pt x="8502" y="19357"/>
                  <a:pt x="4556" y="20700"/>
                  <a:pt x="0" y="21600"/>
                </a:cubicBezTo>
              </a:path>
            </a:pathLst>
          </a:custGeom>
          <a:ln w="25400">
            <a:solidFill>
              <a:srgbClr val="FFFFFF"/>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441" name="Shape 441"/>
          <p:cNvSpPr/>
          <p:nvPr/>
        </p:nvSpPr>
        <p:spPr>
          <a:xfrm rot="8109775">
            <a:off x="8246102" y="5657091"/>
            <a:ext cx="144285" cy="1384072"/>
          </a:xfrm>
          <a:custGeom>
            <a:avLst/>
            <a:gdLst/>
            <a:ahLst/>
            <a:cxnLst>
              <a:cxn ang="0">
                <a:pos x="wd2" y="hd2"/>
              </a:cxn>
              <a:cxn ang="5400000">
                <a:pos x="wd2" y="hd2"/>
              </a:cxn>
              <a:cxn ang="10800000">
                <a:pos x="wd2" y="hd2"/>
              </a:cxn>
              <a:cxn ang="16200000">
                <a:pos x="wd2" y="hd2"/>
              </a:cxn>
            </a:cxnLst>
            <a:rect l="0" t="0" r="r" b="b"/>
            <a:pathLst>
              <a:path w="16818" h="21600" fill="norm" stroke="1" extrusionOk="0">
                <a:moveTo>
                  <a:pt x="0" y="0"/>
                </a:moveTo>
                <a:cubicBezTo>
                  <a:pt x="16101" y="3572"/>
                  <a:pt x="21600" y="11472"/>
                  <a:pt x="12281" y="17645"/>
                </a:cubicBezTo>
                <a:cubicBezTo>
                  <a:pt x="9941" y="19196"/>
                  <a:pt x="6784" y="20542"/>
                  <a:pt x="3013" y="21600"/>
                </a:cubicBezTo>
              </a:path>
            </a:pathLst>
          </a:custGeom>
          <a:ln w="25400">
            <a:solidFill>
              <a:srgbClr val="FFFFFF"/>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442" name="Shape 442"/>
          <p:cNvSpPr/>
          <p:nvPr/>
        </p:nvSpPr>
        <p:spPr>
          <a:xfrm>
            <a:off x="3327964" y="5829582"/>
            <a:ext cx="1670756" cy="1"/>
          </a:xfrm>
          <a:prstGeom prst="line">
            <a:avLst/>
          </a:prstGeom>
          <a:ln w="25400">
            <a:solidFill>
              <a:srgbClr val="FFFFFF"/>
            </a:solidFill>
          </a:ln>
        </p:spPr>
        <p:txBody>
          <a:bodyPr lIns="65023" tIns="65023" rIns="65023" bIns="65023"/>
          <a:lstStyle/>
          <a:p>
            <a:pPr algn="l" defTabSz="1300480">
              <a:defRPr sz="3400">
                <a:latin typeface="Arial"/>
                <a:ea typeface="Arial"/>
                <a:cs typeface="Arial"/>
                <a:sym typeface="Arial"/>
              </a:defRPr>
            </a:pPr>
          </a:p>
        </p:txBody>
      </p:sp>
      <p:sp>
        <p:nvSpPr>
          <p:cNvPr id="443" name="Shape 443"/>
          <p:cNvSpPr/>
          <p:nvPr/>
        </p:nvSpPr>
        <p:spPr>
          <a:xfrm rot="10335360">
            <a:off x="4296974" y="5824760"/>
            <a:ext cx="125036" cy="1049898"/>
          </a:xfrm>
          <a:custGeom>
            <a:avLst/>
            <a:gdLst/>
            <a:ahLst/>
            <a:cxnLst>
              <a:cxn ang="0">
                <a:pos x="wd2" y="hd2"/>
              </a:cxn>
              <a:cxn ang="5400000">
                <a:pos x="wd2" y="hd2"/>
              </a:cxn>
              <a:cxn ang="10800000">
                <a:pos x="wd2" y="hd2"/>
              </a:cxn>
              <a:cxn ang="16200000">
                <a:pos x="wd2" y="hd2"/>
              </a:cxn>
            </a:cxnLst>
            <a:rect l="0" t="0" r="r" b="b"/>
            <a:pathLst>
              <a:path w="17486" h="21600" fill="norm" stroke="1" extrusionOk="0">
                <a:moveTo>
                  <a:pt x="4839" y="0"/>
                </a:moveTo>
                <a:cubicBezTo>
                  <a:pt x="18621" y="4133"/>
                  <a:pt x="21600" y="12052"/>
                  <a:pt x="11494" y="17689"/>
                </a:cubicBezTo>
                <a:cubicBezTo>
                  <a:pt x="8502" y="19357"/>
                  <a:pt x="4556" y="20700"/>
                  <a:pt x="0" y="21600"/>
                </a:cubicBezTo>
              </a:path>
            </a:pathLst>
          </a:custGeom>
          <a:ln w="25400">
            <a:solidFill>
              <a:srgbClr val="FFFFFF"/>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444" name="Shape 444"/>
          <p:cNvSpPr/>
          <p:nvPr/>
        </p:nvSpPr>
        <p:spPr>
          <a:xfrm rot="8109775">
            <a:off x="4728484" y="5666122"/>
            <a:ext cx="144286" cy="1384072"/>
          </a:xfrm>
          <a:custGeom>
            <a:avLst/>
            <a:gdLst/>
            <a:ahLst/>
            <a:cxnLst>
              <a:cxn ang="0">
                <a:pos x="wd2" y="hd2"/>
              </a:cxn>
              <a:cxn ang="5400000">
                <a:pos x="wd2" y="hd2"/>
              </a:cxn>
              <a:cxn ang="10800000">
                <a:pos x="wd2" y="hd2"/>
              </a:cxn>
              <a:cxn ang="16200000">
                <a:pos x="wd2" y="hd2"/>
              </a:cxn>
            </a:cxnLst>
            <a:rect l="0" t="0" r="r" b="b"/>
            <a:pathLst>
              <a:path w="16818" h="21600" fill="norm" stroke="1" extrusionOk="0">
                <a:moveTo>
                  <a:pt x="0" y="0"/>
                </a:moveTo>
                <a:cubicBezTo>
                  <a:pt x="16101" y="3572"/>
                  <a:pt x="21600" y="11472"/>
                  <a:pt x="12281" y="17645"/>
                </a:cubicBezTo>
                <a:cubicBezTo>
                  <a:pt x="9941" y="19196"/>
                  <a:pt x="6784" y="20542"/>
                  <a:pt x="3013" y="21600"/>
                </a:cubicBezTo>
              </a:path>
            </a:pathLst>
          </a:custGeom>
          <a:ln w="25400">
            <a:solidFill>
              <a:srgbClr val="FFFFFF"/>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445" name="Shape 445"/>
          <p:cNvSpPr/>
          <p:nvPr/>
        </p:nvSpPr>
        <p:spPr>
          <a:xfrm>
            <a:off x="3203786" y="8728568"/>
            <a:ext cx="792598"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solidFill>
                  <a:srgbClr val="FFFFFF"/>
                </a:solidFill>
                <a:latin typeface="Arial"/>
                <a:ea typeface="Arial"/>
                <a:cs typeface="Arial"/>
                <a:sym typeface="Arial"/>
              </a:defRPr>
            </a:lvl1pPr>
          </a:lstStyle>
          <a:p>
            <a:pPr/>
            <a:r>
              <a:t>200 µm</a:t>
            </a:r>
          </a:p>
        </p:txBody>
      </p:sp>
      <p:sp>
        <p:nvSpPr>
          <p:cNvPr id="446" name="Shape 446"/>
          <p:cNvSpPr/>
          <p:nvPr/>
        </p:nvSpPr>
        <p:spPr>
          <a:xfrm>
            <a:off x="3183466" y="9080782"/>
            <a:ext cx="880535" cy="1"/>
          </a:xfrm>
          <a:prstGeom prst="line">
            <a:avLst/>
          </a:prstGeom>
          <a:ln w="50800">
            <a:solidFill>
              <a:srgbClr val="FFFFFF"/>
            </a:solidFill>
          </a:ln>
        </p:spPr>
        <p:txBody>
          <a:bodyPr lIns="65023" tIns="65023" rIns="65023" bIns="65023"/>
          <a:lstStyle/>
          <a:p>
            <a:pPr algn="l" defTabSz="1300480">
              <a:defRPr sz="3400">
                <a:latin typeface="Arial"/>
                <a:ea typeface="Arial"/>
                <a:cs typeface="Arial"/>
                <a:sym typeface="Arial"/>
              </a:defRPr>
            </a:pPr>
          </a:p>
        </p:txBody>
      </p:sp>
      <p:sp>
        <p:nvSpPr>
          <p:cNvPr id="447" name="Shape 447"/>
          <p:cNvSpPr/>
          <p:nvPr/>
        </p:nvSpPr>
        <p:spPr>
          <a:xfrm>
            <a:off x="8385386" y="3506329"/>
            <a:ext cx="60987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1 mm</a:t>
            </a:r>
          </a:p>
        </p:txBody>
      </p:sp>
      <p:sp>
        <p:nvSpPr>
          <p:cNvPr id="448" name="Shape 448"/>
          <p:cNvSpPr/>
          <p:nvPr/>
        </p:nvSpPr>
        <p:spPr>
          <a:xfrm>
            <a:off x="8283786" y="3820159"/>
            <a:ext cx="880535" cy="1"/>
          </a:xfrm>
          <a:prstGeom prst="line">
            <a:avLst/>
          </a:prstGeom>
          <a:ln w="508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449" name="Shape 449"/>
          <p:cNvSpPr/>
          <p:nvPr/>
        </p:nvSpPr>
        <p:spPr>
          <a:xfrm>
            <a:off x="4831644" y="2903502"/>
            <a:ext cx="1562383"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50" name="Shape 450"/>
          <p:cNvSpPr/>
          <p:nvPr/>
        </p:nvSpPr>
        <p:spPr>
          <a:xfrm flipH="1" flipV="1">
            <a:off x="5251590" y="2903502"/>
            <a:ext cx="921175" cy="15353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hape 45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Vertebrate Lungs Work? </a:t>
            </a:r>
          </a:p>
        </p:txBody>
      </p:sp>
      <p:sp>
        <p:nvSpPr>
          <p:cNvPr id="455" name="Shape 455"/>
          <p:cNvSpPr/>
          <p:nvPr>
            <p:ph type="body" idx="4294967295"/>
          </p:nvPr>
        </p:nvSpPr>
        <p:spPr>
          <a:xfrm>
            <a:off x="205457" y="1819768"/>
            <a:ext cx="12480997" cy="76493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terrestrial animals, air enters the body through the mouth and nose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trachea</a:t>
            </a:r>
            <a:r>
              <a:t> carries inhaled air to narrow tubes called </a:t>
            </a:r>
            <a:r>
              <a:rPr b="1"/>
              <a:t>bronchi</a:t>
            </a:r>
            <a:endParaRPr b="1"/>
          </a:p>
          <a:p>
            <a:pPr lvl="1" marL="836246" indent="-404446" defTabSz="1300480">
              <a:spcBef>
                <a:spcPts val="800"/>
              </a:spcBef>
              <a:buClr>
                <a:srgbClr val="9D002D"/>
              </a:buClr>
              <a:buSzPct val="100000"/>
              <a:buChar char="–"/>
              <a:defRPr>
                <a:latin typeface="Arial"/>
                <a:ea typeface="Arial"/>
                <a:cs typeface="Arial"/>
                <a:sym typeface="Arial"/>
              </a:defRPr>
            </a:pPr>
            <a:r>
              <a:t>The bronchi branch off into even narrower tubes called </a:t>
            </a:r>
            <a:r>
              <a:rPr b="1"/>
              <a:t>bronchioles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organ for gas exchange is the </a:t>
            </a:r>
            <a:r>
              <a:rPr b="1"/>
              <a:t>lung</a:t>
            </a:r>
            <a:endParaRPr b="1"/>
          </a:p>
          <a:p>
            <a:pPr lvl="1" marL="836246" indent="-404446" defTabSz="1300480">
              <a:spcBef>
                <a:spcPts val="800"/>
              </a:spcBef>
              <a:buClr>
                <a:srgbClr val="9D002D"/>
              </a:buClr>
              <a:buSzPct val="100000"/>
              <a:buChar char="–"/>
              <a:defRPr>
                <a:latin typeface="Arial"/>
                <a:ea typeface="Arial"/>
                <a:cs typeface="Arial"/>
                <a:sym typeface="Arial"/>
              </a:defRPr>
            </a:pPr>
            <a:r>
              <a:t>The lung encloses the bronchioles and portions of the bronchi</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Animals with lungs include some fish, amphibians, reptiles, birds, and mammals</a:t>
            </a:r>
          </a:p>
        </p:txBody>
      </p:sp>
      <p:sp>
        <p:nvSpPr>
          <p:cNvPr id="456" name="Shape 45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8" name="pasted-image.png"/>
          <p:cNvPicPr>
            <a:picLocks noChangeAspect="1"/>
          </p:cNvPicPr>
          <p:nvPr/>
        </p:nvPicPr>
        <p:blipFill>
          <a:blip r:embed="rId2">
            <a:extLst/>
          </a:blip>
          <a:stretch>
            <a:fillRect/>
          </a:stretch>
        </p:blipFill>
        <p:spPr>
          <a:xfrm>
            <a:off x="1104900" y="1543050"/>
            <a:ext cx="9762868" cy="7098735"/>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60" name="Shape 460"/>
          <p:cNvSpPr/>
          <p:nvPr>
            <p:ph type="title" idx="4294967295"/>
          </p:nvPr>
        </p:nvSpPr>
        <p:spPr>
          <a:xfrm>
            <a:off x="79022" y="277706"/>
            <a:ext cx="12600659" cy="1169530"/>
          </a:xfrm>
          <a:prstGeom prst="rect">
            <a:avLst/>
          </a:prstGeom>
        </p:spPr>
        <p:txBody>
          <a:bodyPr lIns="0" tIns="0" rIns="0" bIns="0" anchor="t"/>
          <a:lstStyle>
            <a:lvl1pPr algn="l" defTabSz="1300480">
              <a:lnSpc>
                <a:spcPct val="90000"/>
              </a:lnSpc>
              <a:defRPr b="1" sz="4400">
                <a:solidFill>
                  <a:srgbClr val="9D002D"/>
                </a:solidFill>
                <a:latin typeface="Times New Roman"/>
                <a:ea typeface="Times New Roman"/>
                <a:cs typeface="Times New Roman"/>
                <a:sym typeface="Times New Roman"/>
              </a:defRPr>
            </a:lvl1pPr>
          </a:lstStyle>
          <a:p>
            <a:pPr/>
            <a:r>
              <a:t>Lung Structure and Ventilation Vary among Species </a:t>
            </a:r>
          </a:p>
        </p:txBody>
      </p:sp>
      <p:sp>
        <p:nvSpPr>
          <p:cNvPr id="461" name="Shape 461"/>
          <p:cNvSpPr/>
          <p:nvPr>
            <p:ph type="body" idx="4294967295"/>
          </p:nvPr>
        </p:nvSpPr>
        <p:spPr>
          <a:xfrm>
            <a:off x="205457" y="2162951"/>
            <a:ext cx="12480997" cy="654755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frogs and other amphibians, the lung is a simple sac lined with blood vessels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Mammalian lungs are divided into tiny sacs called </a:t>
            </a:r>
            <a:r>
              <a:rPr b="1"/>
              <a:t>alveoli</a:t>
            </a:r>
            <a:r>
              <a:t>, which greatly increase the surface area for gas exchange</a:t>
            </a:r>
          </a:p>
          <a:p>
            <a:pPr lvl="1" marL="836246" indent="-404446" defTabSz="1300480">
              <a:spcBef>
                <a:spcPts val="800"/>
              </a:spcBef>
              <a:buClr>
                <a:srgbClr val="9D002D"/>
              </a:buClr>
              <a:buSzPct val="100000"/>
              <a:buChar char="–"/>
              <a:defRPr>
                <a:latin typeface="Arial"/>
                <a:ea typeface="Arial"/>
                <a:cs typeface="Arial"/>
                <a:sym typeface="Arial"/>
              </a:defRPr>
            </a:pPr>
            <a:r>
              <a:t>Humans have approximately 150 million alveoli </a:t>
            </a:r>
            <a:br/>
            <a:r>
              <a:t>per lung</a:t>
            </a:r>
          </a:p>
        </p:txBody>
      </p:sp>
      <p:sp>
        <p:nvSpPr>
          <p:cNvPr id="462" name="Shape 462"/>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pasted-image.png"/>
          <p:cNvPicPr>
            <a:picLocks noChangeAspect="1"/>
          </p:cNvPicPr>
          <p:nvPr/>
        </p:nvPicPr>
        <p:blipFill>
          <a:blip r:embed="rId2">
            <a:extLst/>
          </a:blip>
          <a:stretch>
            <a:fillRect/>
          </a:stretch>
        </p:blipFill>
        <p:spPr>
          <a:xfrm>
            <a:off x="1308100" y="736600"/>
            <a:ext cx="9994900" cy="8280400"/>
          </a:xfrm>
          <a:prstGeom prst="rect">
            <a:avLst/>
          </a:prstGeom>
          <a:ln w="12700">
            <a:miter lim="400000"/>
          </a:ln>
        </p:spPr>
      </p:pic>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64" name="Shape 464"/>
          <p:cNvSpPr/>
          <p:nvPr>
            <p:ph type="title" idx="4294967295"/>
          </p:nvPr>
        </p:nvSpPr>
        <p:spPr>
          <a:xfrm>
            <a:off x="79022" y="277706"/>
            <a:ext cx="12480996" cy="1169530"/>
          </a:xfrm>
          <a:prstGeom prst="rect">
            <a:avLst/>
          </a:prstGeom>
        </p:spPr>
        <p:txBody>
          <a:bodyPr lIns="0" tIns="0" rIns="0" bIns="0" anchor="t"/>
          <a:lstStyle>
            <a:lvl1pPr algn="l" defTabSz="1300480">
              <a:lnSpc>
                <a:spcPct val="90000"/>
              </a:lnSpc>
              <a:defRPr b="1" sz="4400">
                <a:solidFill>
                  <a:srgbClr val="9D002D"/>
                </a:solidFill>
                <a:latin typeface="Times New Roman"/>
                <a:ea typeface="Times New Roman"/>
                <a:cs typeface="Times New Roman"/>
                <a:sym typeface="Times New Roman"/>
              </a:defRPr>
            </a:lvl1pPr>
          </a:lstStyle>
          <a:p>
            <a:pPr/>
            <a:r>
              <a:t>Lung Structure and Ventilation Vary among Species </a:t>
            </a:r>
          </a:p>
        </p:txBody>
      </p:sp>
      <p:sp>
        <p:nvSpPr>
          <p:cNvPr id="465" name="Shape 465"/>
          <p:cNvSpPr/>
          <p:nvPr>
            <p:ph type="body" idx="4294967295"/>
          </p:nvPr>
        </p:nvSpPr>
        <p:spPr>
          <a:xfrm>
            <a:off x="205457" y="2162951"/>
            <a:ext cx="12480997" cy="6186312"/>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Alveoli provide an interface between air and blood that consists of </a:t>
            </a:r>
          </a:p>
          <a:p>
            <a:pPr lvl="1" marL="836246" indent="-404446" defTabSz="1300480">
              <a:spcBef>
                <a:spcPts val="800"/>
              </a:spcBef>
              <a:buClr>
                <a:srgbClr val="9D002D"/>
              </a:buClr>
              <a:buSzPct val="100000"/>
              <a:buChar char="–"/>
              <a:defRPr>
                <a:latin typeface="Arial"/>
                <a:ea typeface="Arial"/>
                <a:cs typeface="Arial"/>
                <a:sym typeface="Arial"/>
              </a:defRPr>
            </a:pPr>
            <a:r>
              <a:t>A thin aqueous film</a:t>
            </a:r>
          </a:p>
          <a:p>
            <a:pPr lvl="1" marL="836246" indent="-404446" defTabSz="1300480">
              <a:spcBef>
                <a:spcPts val="800"/>
              </a:spcBef>
              <a:buClr>
                <a:srgbClr val="9D002D"/>
              </a:buClr>
              <a:buSzPct val="100000"/>
              <a:buChar char="–"/>
              <a:defRPr>
                <a:latin typeface="Arial"/>
                <a:ea typeface="Arial"/>
                <a:cs typeface="Arial"/>
                <a:sym typeface="Arial"/>
              </a:defRPr>
            </a:pPr>
            <a:r>
              <a:t>A layer of epithelial cells</a:t>
            </a:r>
          </a:p>
          <a:p>
            <a:pPr lvl="1" marL="836246" indent="-404446" defTabSz="1300480">
              <a:spcBef>
                <a:spcPts val="800"/>
              </a:spcBef>
              <a:buClr>
                <a:srgbClr val="9D002D"/>
              </a:buClr>
              <a:buSzPct val="100000"/>
              <a:buChar char="–"/>
              <a:defRPr>
                <a:latin typeface="Arial"/>
                <a:ea typeface="Arial"/>
                <a:cs typeface="Arial"/>
                <a:sym typeface="Arial"/>
              </a:defRPr>
            </a:pPr>
            <a:r>
              <a:t>Some extracellular matrix (ECM) material</a:t>
            </a:r>
          </a:p>
          <a:p>
            <a:pPr lvl="1" marL="836246" indent="-404446" defTabSz="1300480">
              <a:spcBef>
                <a:spcPts val="800"/>
              </a:spcBef>
              <a:buClr>
                <a:srgbClr val="9D002D"/>
              </a:buClr>
              <a:buSzPct val="100000"/>
              <a:buChar char="–"/>
              <a:defRPr>
                <a:latin typeface="Arial"/>
                <a:ea typeface="Arial"/>
                <a:cs typeface="Arial"/>
                <a:sym typeface="Arial"/>
              </a:defRPr>
            </a:pPr>
            <a:r>
              <a:t>The wall of a capillary</a:t>
            </a:r>
          </a:p>
        </p:txBody>
      </p:sp>
      <p:sp>
        <p:nvSpPr>
          <p:cNvPr id="466" name="Shape 466"/>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68" name="45_09_Paleozoic_oxygen_U.jpg"/>
          <p:cNvPicPr>
            <a:picLocks noChangeAspect="1"/>
          </p:cNvPicPr>
          <p:nvPr/>
        </p:nvPicPr>
        <p:blipFill>
          <a:blip r:embed="rId3">
            <a:extLst/>
          </a:blip>
          <a:srcRect l="0" t="0" r="0" b="2439"/>
          <a:stretch>
            <a:fillRect/>
          </a:stretch>
        </p:blipFill>
        <p:spPr>
          <a:xfrm>
            <a:off x="422204" y="340924"/>
            <a:ext cx="12158135" cy="8848232"/>
          </a:xfrm>
          <a:prstGeom prst="rect">
            <a:avLst/>
          </a:prstGeom>
          <a:ln w="12700">
            <a:miter lim="400000"/>
          </a:ln>
        </p:spPr>
      </p:pic>
      <p:sp>
        <p:nvSpPr>
          <p:cNvPr id="469" name="Shape 469"/>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45.9</a:t>
            </a:r>
          </a:p>
        </p:txBody>
      </p:sp>
      <p:sp>
        <p:nvSpPr>
          <p:cNvPr id="470" name="Shape 470"/>
          <p:cNvSpPr/>
          <p:nvPr/>
        </p:nvSpPr>
        <p:spPr>
          <a:xfrm>
            <a:off x="7538719" y="365759"/>
            <a:ext cx="2103703" cy="5562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800">
                <a:latin typeface="Arial Black"/>
                <a:ea typeface="Arial Black"/>
                <a:cs typeface="Arial Black"/>
                <a:sym typeface="Arial Black"/>
              </a:defRPr>
            </a:pPr>
            <a:r>
              <a:t>Percent O</a:t>
            </a:r>
            <a:r>
              <a:rPr baseline="-19571"/>
              <a:t>2</a:t>
            </a:r>
          </a:p>
        </p:txBody>
      </p:sp>
      <p:sp>
        <p:nvSpPr>
          <p:cNvPr id="471" name="Shape 471"/>
          <p:cNvSpPr/>
          <p:nvPr/>
        </p:nvSpPr>
        <p:spPr>
          <a:xfrm>
            <a:off x="7796107" y="8710507"/>
            <a:ext cx="1592875" cy="5562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800">
                <a:latin typeface="Arial Black"/>
                <a:ea typeface="Arial Black"/>
                <a:cs typeface="Arial Black"/>
                <a:sym typeface="Arial Black"/>
              </a:defRPr>
            </a:pPr>
            <a:r>
              <a:t>Mass O</a:t>
            </a:r>
            <a:r>
              <a:rPr baseline="-19571"/>
              <a:t>2</a:t>
            </a:r>
          </a:p>
        </p:txBody>
      </p:sp>
      <p:sp>
        <p:nvSpPr>
          <p:cNvPr id="472" name="Shape 472"/>
          <p:cNvSpPr/>
          <p:nvPr/>
        </p:nvSpPr>
        <p:spPr>
          <a:xfrm>
            <a:off x="2411306" y="1770097"/>
            <a:ext cx="2265413"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800">
                <a:latin typeface="Arial"/>
                <a:ea typeface="Arial"/>
                <a:cs typeface="Arial"/>
                <a:sym typeface="Arial"/>
              </a:defRPr>
            </a:lvl1pPr>
          </a:lstStyle>
          <a:p>
            <a:pPr/>
            <a:r>
              <a:t>Cenozoic Era</a:t>
            </a:r>
          </a:p>
        </p:txBody>
      </p:sp>
      <p:sp>
        <p:nvSpPr>
          <p:cNvPr id="473" name="Shape 473"/>
          <p:cNvSpPr/>
          <p:nvPr/>
        </p:nvSpPr>
        <p:spPr>
          <a:xfrm>
            <a:off x="2402275" y="3165404"/>
            <a:ext cx="2285381"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800">
                <a:latin typeface="Arial"/>
                <a:ea typeface="Arial"/>
                <a:cs typeface="Arial"/>
                <a:sym typeface="Arial"/>
              </a:defRPr>
            </a:lvl1pPr>
          </a:lstStyle>
          <a:p>
            <a:pPr/>
            <a:r>
              <a:t>Mesozoic Era</a:t>
            </a:r>
          </a:p>
        </p:txBody>
      </p:sp>
      <p:sp>
        <p:nvSpPr>
          <p:cNvPr id="474" name="Shape 474"/>
          <p:cNvSpPr/>
          <p:nvPr/>
        </p:nvSpPr>
        <p:spPr>
          <a:xfrm>
            <a:off x="2384213" y="5949244"/>
            <a:ext cx="2325142"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800">
                <a:latin typeface="Arial"/>
                <a:ea typeface="Arial"/>
                <a:cs typeface="Arial"/>
                <a:sym typeface="Arial"/>
              </a:defRPr>
            </a:lvl1pPr>
          </a:lstStyle>
          <a:p>
            <a:pPr/>
            <a:r>
              <a:t>Paleozoic Era</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 name="Shape 478"/>
          <p:cNvSpPr/>
          <p:nvPr>
            <p:ph type="title" idx="4294967295"/>
          </p:nvPr>
        </p:nvSpPr>
        <p:spPr>
          <a:xfrm>
            <a:off x="79022" y="277706"/>
            <a:ext cx="12480996" cy="1169530"/>
          </a:xfrm>
          <a:prstGeom prst="rect">
            <a:avLst/>
          </a:prstGeom>
        </p:spPr>
        <p:txBody>
          <a:bodyPr lIns="0" tIns="0" rIns="0" bIns="0" anchor="t"/>
          <a:lstStyle>
            <a:lvl1pPr algn="l" defTabSz="1300480">
              <a:lnSpc>
                <a:spcPct val="90000"/>
              </a:lnSpc>
              <a:defRPr b="1" sz="4400">
                <a:solidFill>
                  <a:srgbClr val="9D002D"/>
                </a:solidFill>
                <a:latin typeface="Times New Roman"/>
                <a:ea typeface="Times New Roman"/>
                <a:cs typeface="Times New Roman"/>
                <a:sym typeface="Times New Roman"/>
              </a:defRPr>
            </a:lvl1pPr>
          </a:lstStyle>
          <a:p>
            <a:pPr/>
            <a:r>
              <a:t>Lung Structure and Ventilation Vary among Species </a:t>
            </a:r>
          </a:p>
        </p:txBody>
      </p:sp>
      <p:sp>
        <p:nvSpPr>
          <p:cNvPr id="479" name="Shape 479"/>
          <p:cNvSpPr/>
          <p:nvPr>
            <p:ph type="body" idx="4294967295"/>
          </p:nvPr>
        </p:nvSpPr>
        <p:spPr>
          <a:xfrm>
            <a:off x="205457" y="2162951"/>
            <a:ext cx="12390686" cy="55902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Lung structure can vary among species and animal groups</a:t>
            </a:r>
          </a:p>
          <a:p>
            <a:pPr lvl="1" marL="836246" indent="-404446" defTabSz="1300480">
              <a:spcBef>
                <a:spcPts val="800"/>
              </a:spcBef>
              <a:buClr>
                <a:srgbClr val="9D002D"/>
              </a:buClr>
              <a:buSzPct val="100000"/>
              <a:buChar char="–"/>
              <a:defRPr>
                <a:latin typeface="Arial"/>
                <a:ea typeface="Arial"/>
                <a:cs typeface="Arial"/>
                <a:sym typeface="Arial"/>
              </a:defRPr>
            </a:pPr>
            <a:r>
              <a:t>In the simple lungs of snails and spiders, air movement takes place by diffusion only</a:t>
            </a:r>
          </a:p>
          <a:p>
            <a:pPr lvl="1" marL="836246" indent="-404446" defTabSz="1300480">
              <a:spcBef>
                <a:spcPts val="800"/>
              </a:spcBef>
              <a:buClr>
                <a:srgbClr val="9D002D"/>
              </a:buClr>
              <a:buSzPct val="100000"/>
              <a:buChar char="–"/>
              <a:defRPr>
                <a:latin typeface="Arial"/>
                <a:ea typeface="Arial"/>
                <a:cs typeface="Arial"/>
                <a:sym typeface="Arial"/>
              </a:defRPr>
            </a:pPr>
            <a:r>
              <a:t>In most amphibians, the lung is a simple air sac lined with blood vessels</a:t>
            </a:r>
          </a:p>
        </p:txBody>
      </p:sp>
      <p:sp>
        <p:nvSpPr>
          <p:cNvPr id="480" name="Shape 480"/>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82" name="Shape 48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Pumping Air </a:t>
            </a:r>
          </a:p>
        </p:txBody>
      </p:sp>
      <p:sp>
        <p:nvSpPr>
          <p:cNvPr id="483" name="Shape 483"/>
          <p:cNvSpPr/>
          <p:nvPr>
            <p:ph type="body" idx="4294967295"/>
          </p:nvPr>
        </p:nvSpPr>
        <p:spPr>
          <a:xfrm>
            <a:off x="205457" y="1819768"/>
            <a:ext cx="12264250" cy="7215859"/>
          </a:xfrm>
          <a:prstGeom prst="rect">
            <a:avLst/>
          </a:prstGeom>
        </p:spPr>
        <p:txBody>
          <a:bodyPr lIns="0" tIns="0" rIns="0" bIns="0" anchor="t"/>
          <a:lstStyle/>
          <a:p>
            <a:pPr lvl="1" marL="378618" indent="-377031"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Vertebrates actively ventilate their lungs by pumping air via muscular contractions</a:t>
            </a:r>
          </a:p>
          <a:p>
            <a:pPr lvl="1" marL="378618" indent="-377031"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There are two mechanisms for pumping air:</a:t>
            </a:r>
            <a:endParaRPr sz="3600"/>
          </a:p>
          <a:p>
            <a:pPr lvl="2"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a:t>
            </a:r>
            <a:r>
              <a:rPr b="1"/>
              <a:t>Positive pressure ventilation,</a:t>
            </a:r>
            <a:r>
              <a:t> used by frogs</a:t>
            </a:r>
          </a:p>
          <a:p>
            <a:pPr lvl="2"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a:t>
            </a:r>
            <a:r>
              <a:rPr b="1"/>
              <a:t>Negative pressure ventilation</a:t>
            </a:r>
            <a:r>
              <a:t>, used by humans and other mammals</a:t>
            </a:r>
          </a:p>
        </p:txBody>
      </p:sp>
      <p:sp>
        <p:nvSpPr>
          <p:cNvPr id="484" name="Shape 48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86" name="Shape 486"/>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Ventilation of the Human Lung</a:t>
            </a:r>
          </a:p>
        </p:txBody>
      </p:sp>
      <p:sp>
        <p:nvSpPr>
          <p:cNvPr id="487" name="Shape 487"/>
          <p:cNvSpPr/>
          <p:nvPr>
            <p:ph type="body" idx="4294967295"/>
          </p:nvPr>
        </p:nvSpPr>
        <p:spPr>
          <a:xfrm>
            <a:off x="205457" y="1819768"/>
            <a:ext cx="12582597" cy="643466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air inside the human lung is under negative pressure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pumping action in humans is achieved by a muscle called the </a:t>
            </a:r>
            <a:r>
              <a:rPr b="1"/>
              <a:t>diaphragm</a:t>
            </a:r>
          </a:p>
        </p:txBody>
      </p:sp>
      <p:sp>
        <p:nvSpPr>
          <p:cNvPr id="488" name="Shape 48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90" name="Shape 490"/>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Ventilation of the Human Lung</a:t>
            </a:r>
          </a:p>
        </p:txBody>
      </p:sp>
      <p:sp>
        <p:nvSpPr>
          <p:cNvPr id="491" name="Shape 491"/>
          <p:cNvSpPr/>
          <p:nvPr>
            <p:ph type="body" idx="4294967295"/>
          </p:nvPr>
        </p:nvSpPr>
        <p:spPr>
          <a:xfrm>
            <a:off x="221262" y="1765582"/>
            <a:ext cx="12347787" cy="708490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Two steps are involved:</a:t>
            </a:r>
            <a:endParaRPr b="1"/>
          </a:p>
          <a:p>
            <a:pPr lvl="1" marL="994507" indent="-562707" defTabSz="1300480">
              <a:spcBef>
                <a:spcPts val="800"/>
              </a:spcBef>
              <a:buClr>
                <a:srgbClr val="000000"/>
              </a:buClr>
              <a:buSzPct val="100000"/>
              <a:buAutoNum type="arabicPeriod" startAt="1"/>
              <a:defRPr>
                <a:latin typeface="Arial"/>
                <a:ea typeface="Arial"/>
                <a:cs typeface="Arial"/>
                <a:sym typeface="Arial"/>
              </a:defRPr>
            </a:pPr>
            <a:r>
              <a:t>When the diaphragm moves down, the air in the chest cavity is lowered and air moves in</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As the diaphragm relaxes, the chest cavity decreases and air is exhaled</a:t>
            </a:r>
          </a:p>
          <a:p>
            <a:pPr lvl="2" marL="1297516" indent="-395816" defTabSz="1300480">
              <a:spcBef>
                <a:spcPts val="800"/>
              </a:spcBef>
              <a:buClr>
                <a:srgbClr val="9D002D"/>
              </a:buClr>
              <a:buSzPct val="100000"/>
              <a:buChar char="–"/>
              <a:defRPr sz="3400">
                <a:latin typeface="Arial"/>
                <a:ea typeface="Arial"/>
                <a:cs typeface="Arial"/>
                <a:sym typeface="Arial"/>
              </a:defRPr>
            </a:pPr>
            <a:r>
              <a:t>This is a passive process driven by the </a:t>
            </a:r>
            <a:r>
              <a:rPr b="1"/>
              <a:t>elastic</a:t>
            </a:r>
            <a:r>
              <a:t> recoil </a:t>
            </a:r>
            <a:br/>
            <a:r>
              <a:t>of the lungs and chest wall as the diaphragm and rib muscles relax</a:t>
            </a:r>
          </a:p>
        </p:txBody>
      </p:sp>
      <p:sp>
        <p:nvSpPr>
          <p:cNvPr id="492" name="Shape 49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94" name="Shape 49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Capacity of the Human Lung</a:t>
            </a:r>
          </a:p>
        </p:txBody>
      </p:sp>
      <p:sp>
        <p:nvSpPr>
          <p:cNvPr id="495" name="Shape 495"/>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About 450 mL of air moves into and out of the </a:t>
            </a:r>
            <a:br/>
            <a:r>
              <a:t>lungs in an average breath</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Only about two-thirds of this volume actually participates in gas exchange, however, because </a:t>
            </a:r>
            <a:br/>
            <a:r>
              <a:t>150 mL of the air occupies </a:t>
            </a:r>
            <a:r>
              <a:rPr b="1"/>
              <a:t>dead space</a:t>
            </a:r>
            <a:r>
              <a:t>—portions </a:t>
            </a:r>
            <a:br/>
            <a:r>
              <a:t>of the air passages, such as the trachea and </a:t>
            </a:r>
            <a:br/>
            <a:r>
              <a:t>bronchi, that do not have a respiratory surface</a:t>
            </a:r>
          </a:p>
        </p:txBody>
      </p:sp>
      <p:sp>
        <p:nvSpPr>
          <p:cNvPr id="496" name="Shape 49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98" name="45_10_lungs_U.jpg"/>
          <p:cNvPicPr>
            <a:picLocks noChangeAspect="1"/>
          </p:cNvPicPr>
          <p:nvPr/>
        </p:nvPicPr>
        <p:blipFill>
          <a:blip r:embed="rId3">
            <a:extLst/>
          </a:blip>
          <a:srcRect l="0" t="0" r="0" b="5137"/>
          <a:stretch>
            <a:fillRect/>
          </a:stretch>
        </p:blipFill>
        <p:spPr>
          <a:xfrm>
            <a:off x="422204" y="2591928"/>
            <a:ext cx="12158135" cy="4334935"/>
          </a:xfrm>
          <a:prstGeom prst="rect">
            <a:avLst/>
          </a:prstGeom>
          <a:ln w="12700">
            <a:miter lim="400000"/>
          </a:ln>
        </p:spPr>
      </p:pic>
      <p:sp>
        <p:nvSpPr>
          <p:cNvPr id="499" name="Shape 499"/>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45.10</a:t>
            </a:r>
          </a:p>
        </p:txBody>
      </p:sp>
      <p:sp>
        <p:nvSpPr>
          <p:cNvPr id="500" name="Shape 500"/>
          <p:cNvSpPr/>
          <p:nvPr/>
        </p:nvSpPr>
        <p:spPr>
          <a:xfrm>
            <a:off x="835377" y="2612248"/>
            <a:ext cx="2541663"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Airways into the human lungs</a:t>
            </a:r>
          </a:p>
        </p:txBody>
      </p:sp>
      <p:sp>
        <p:nvSpPr>
          <p:cNvPr id="501" name="Shape 501"/>
          <p:cNvSpPr/>
          <p:nvPr/>
        </p:nvSpPr>
        <p:spPr>
          <a:xfrm>
            <a:off x="478648" y="2612248"/>
            <a:ext cx="26967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(a)</a:t>
            </a:r>
          </a:p>
        </p:txBody>
      </p:sp>
      <p:sp>
        <p:nvSpPr>
          <p:cNvPr id="502" name="Shape 502"/>
          <p:cNvSpPr/>
          <p:nvPr/>
        </p:nvSpPr>
        <p:spPr>
          <a:xfrm>
            <a:off x="4829386" y="2609991"/>
            <a:ext cx="59567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Alveoli</a:t>
            </a:r>
          </a:p>
        </p:txBody>
      </p:sp>
      <p:sp>
        <p:nvSpPr>
          <p:cNvPr id="503" name="Shape 503"/>
          <p:cNvSpPr/>
          <p:nvPr/>
        </p:nvSpPr>
        <p:spPr>
          <a:xfrm>
            <a:off x="4472657" y="2609991"/>
            <a:ext cx="26967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(b)</a:t>
            </a:r>
          </a:p>
        </p:txBody>
      </p:sp>
      <p:sp>
        <p:nvSpPr>
          <p:cNvPr id="504" name="Shape 504"/>
          <p:cNvSpPr/>
          <p:nvPr/>
        </p:nvSpPr>
        <p:spPr>
          <a:xfrm>
            <a:off x="9225280" y="2609991"/>
            <a:ext cx="296749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The alveolar gas-exchange surface</a:t>
            </a:r>
          </a:p>
        </p:txBody>
      </p:sp>
      <p:sp>
        <p:nvSpPr>
          <p:cNvPr id="505" name="Shape 505"/>
          <p:cNvSpPr/>
          <p:nvPr/>
        </p:nvSpPr>
        <p:spPr>
          <a:xfrm>
            <a:off x="8864035" y="2609991"/>
            <a:ext cx="26967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(c)</a:t>
            </a:r>
          </a:p>
        </p:txBody>
      </p:sp>
      <p:sp>
        <p:nvSpPr>
          <p:cNvPr id="506" name="Shape 506"/>
          <p:cNvSpPr/>
          <p:nvPr/>
        </p:nvSpPr>
        <p:spPr>
          <a:xfrm>
            <a:off x="10010986" y="3154115"/>
            <a:ext cx="28912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Air</a:t>
            </a:r>
          </a:p>
        </p:txBody>
      </p:sp>
      <p:sp>
        <p:nvSpPr>
          <p:cNvPr id="507" name="Shape 507"/>
          <p:cNvSpPr/>
          <p:nvPr/>
        </p:nvSpPr>
        <p:spPr>
          <a:xfrm>
            <a:off x="9812302" y="3716302"/>
            <a:ext cx="66486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Oxygen</a:t>
            </a:r>
          </a:p>
        </p:txBody>
      </p:sp>
      <p:sp>
        <p:nvSpPr>
          <p:cNvPr id="508" name="Shape 508"/>
          <p:cNvSpPr/>
          <p:nvPr/>
        </p:nvSpPr>
        <p:spPr>
          <a:xfrm>
            <a:off x="11248249" y="3824675"/>
            <a:ext cx="113879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Aqueous film</a:t>
            </a:r>
          </a:p>
        </p:txBody>
      </p:sp>
      <p:sp>
        <p:nvSpPr>
          <p:cNvPr id="509" name="Shape 509"/>
          <p:cNvSpPr/>
          <p:nvPr/>
        </p:nvSpPr>
        <p:spPr>
          <a:xfrm>
            <a:off x="11239217" y="4231075"/>
            <a:ext cx="970894"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Epithelium</a:t>
            </a:r>
          </a:p>
          <a:p>
            <a:pPr algn="l" defTabSz="1300480">
              <a:lnSpc>
                <a:spcPct val="95000"/>
              </a:lnSpc>
              <a:defRPr b="1" sz="1400">
                <a:latin typeface="Arial"/>
                <a:ea typeface="Arial"/>
                <a:cs typeface="Arial"/>
                <a:sym typeface="Arial"/>
              </a:defRPr>
            </a:pPr>
            <a:r>
              <a:t>of alveolus</a:t>
            </a:r>
          </a:p>
        </p:txBody>
      </p:sp>
      <p:sp>
        <p:nvSpPr>
          <p:cNvPr id="510" name="Shape 510"/>
          <p:cNvSpPr/>
          <p:nvPr/>
        </p:nvSpPr>
        <p:spPr>
          <a:xfrm>
            <a:off x="11239217" y="4858737"/>
            <a:ext cx="407803"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ECM</a:t>
            </a:r>
          </a:p>
        </p:txBody>
      </p:sp>
      <p:sp>
        <p:nvSpPr>
          <p:cNvPr id="511" name="Shape 511"/>
          <p:cNvSpPr/>
          <p:nvPr/>
        </p:nvSpPr>
        <p:spPr>
          <a:xfrm>
            <a:off x="11243733" y="5256106"/>
            <a:ext cx="734232"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Wall of</a:t>
            </a:r>
          </a:p>
          <a:p>
            <a:pPr algn="l" defTabSz="1300480">
              <a:lnSpc>
                <a:spcPct val="95000"/>
              </a:lnSpc>
              <a:defRPr b="1" sz="1400">
                <a:latin typeface="Arial"/>
                <a:ea typeface="Arial"/>
                <a:cs typeface="Arial"/>
                <a:sym typeface="Arial"/>
              </a:defRPr>
            </a:pPr>
            <a:r>
              <a:t>capillary</a:t>
            </a:r>
          </a:p>
        </p:txBody>
      </p:sp>
      <p:sp>
        <p:nvSpPr>
          <p:cNvPr id="512" name="Shape 512"/>
          <p:cNvSpPr/>
          <p:nvPr/>
        </p:nvSpPr>
        <p:spPr>
          <a:xfrm>
            <a:off x="8843715" y="4739075"/>
            <a:ext cx="309266"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0.2</a:t>
            </a:r>
          </a:p>
          <a:p>
            <a:pPr algn="l" defTabSz="1300480">
              <a:lnSpc>
                <a:spcPct val="95000"/>
              </a:lnSpc>
              <a:defRPr b="1" sz="1400">
                <a:latin typeface="Arial"/>
                <a:ea typeface="Arial"/>
                <a:cs typeface="Arial"/>
                <a:sym typeface="Arial"/>
              </a:defRPr>
            </a:pPr>
            <a:r>
              <a:t>µm</a:t>
            </a:r>
          </a:p>
        </p:txBody>
      </p:sp>
      <p:sp>
        <p:nvSpPr>
          <p:cNvPr id="513" name="Shape 513"/>
          <p:cNvSpPr/>
          <p:nvPr/>
        </p:nvSpPr>
        <p:spPr>
          <a:xfrm>
            <a:off x="9148516" y="4718755"/>
            <a:ext cx="149014" cy="438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514" name="Shape 514"/>
          <p:cNvSpPr/>
          <p:nvPr/>
        </p:nvSpPr>
        <p:spPr>
          <a:xfrm flipV="1">
            <a:off x="10923128" y="4023359"/>
            <a:ext cx="298028" cy="745068"/>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515" name="Shape 515"/>
          <p:cNvSpPr/>
          <p:nvPr/>
        </p:nvSpPr>
        <p:spPr>
          <a:xfrm flipV="1">
            <a:off x="11063111" y="4605866"/>
            <a:ext cx="153529" cy="270935"/>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516" name="Shape 516"/>
          <p:cNvSpPr/>
          <p:nvPr/>
        </p:nvSpPr>
        <p:spPr>
          <a:xfrm>
            <a:off x="11045049" y="4958079"/>
            <a:ext cx="167076"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517" name="Shape 517"/>
          <p:cNvSpPr/>
          <p:nvPr/>
        </p:nvSpPr>
        <p:spPr>
          <a:xfrm>
            <a:off x="10932160" y="5093546"/>
            <a:ext cx="261903" cy="239326"/>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518" name="Shape 518"/>
          <p:cNvSpPr/>
          <p:nvPr/>
        </p:nvSpPr>
        <p:spPr>
          <a:xfrm>
            <a:off x="6933635" y="6597226"/>
            <a:ext cx="912032"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Capillaries</a:t>
            </a:r>
          </a:p>
        </p:txBody>
      </p:sp>
      <p:sp>
        <p:nvSpPr>
          <p:cNvPr id="519" name="Shape 519"/>
          <p:cNvSpPr/>
          <p:nvPr/>
        </p:nvSpPr>
        <p:spPr>
          <a:xfrm>
            <a:off x="5624124" y="6624319"/>
            <a:ext cx="75376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Alveolus</a:t>
            </a:r>
          </a:p>
        </p:txBody>
      </p:sp>
      <p:sp>
        <p:nvSpPr>
          <p:cNvPr id="520" name="Shape 520"/>
          <p:cNvSpPr/>
          <p:nvPr/>
        </p:nvSpPr>
        <p:spPr>
          <a:xfrm rot="16200000">
            <a:off x="5917635" y="5818293"/>
            <a:ext cx="139983" cy="1481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177"/>
                  <a:pt x="10800" y="395"/>
                </a:cubicBezTo>
                <a:lnTo>
                  <a:pt x="10800" y="10635"/>
                </a:lnTo>
                <a:cubicBezTo>
                  <a:pt x="10800" y="10853"/>
                  <a:pt x="5965" y="11030"/>
                  <a:pt x="0" y="11030"/>
                </a:cubicBezTo>
                <a:cubicBezTo>
                  <a:pt x="5965" y="11030"/>
                  <a:pt x="10800" y="11207"/>
                  <a:pt x="10800" y="11425"/>
                </a:cubicBezTo>
                <a:lnTo>
                  <a:pt x="10800" y="21205"/>
                </a:lnTo>
                <a:cubicBezTo>
                  <a:pt x="10800" y="21423"/>
                  <a:pt x="15635" y="21600"/>
                  <a:pt x="2160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521" name="Shape 521"/>
          <p:cNvSpPr/>
          <p:nvPr/>
        </p:nvSpPr>
        <p:spPr>
          <a:xfrm flipH="1">
            <a:off x="7373902" y="5576711"/>
            <a:ext cx="288996" cy="961814"/>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522" name="Shape 522"/>
          <p:cNvSpPr/>
          <p:nvPr/>
        </p:nvSpPr>
        <p:spPr>
          <a:xfrm flipH="1" flipV="1">
            <a:off x="7130062" y="5757333"/>
            <a:ext cx="243841" cy="781192"/>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523" name="Shape 523"/>
          <p:cNvSpPr/>
          <p:nvPr/>
        </p:nvSpPr>
        <p:spPr>
          <a:xfrm>
            <a:off x="6565617" y="5983110"/>
            <a:ext cx="812801" cy="550899"/>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524" name="Shape 524"/>
          <p:cNvSpPr/>
          <p:nvPr/>
        </p:nvSpPr>
        <p:spPr>
          <a:xfrm>
            <a:off x="7826578" y="3856284"/>
            <a:ext cx="1099555"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400">
                <a:latin typeface="Arial"/>
                <a:ea typeface="Arial"/>
                <a:cs typeface="Arial"/>
                <a:sym typeface="Arial"/>
              </a:defRPr>
            </a:pPr>
            <a:r>
              <a:t>Oxygen-rich</a:t>
            </a:r>
          </a:p>
          <a:p>
            <a:pPr defTabSz="1300480">
              <a:lnSpc>
                <a:spcPct val="95000"/>
              </a:lnSpc>
              <a:defRPr b="1" sz="1400">
                <a:latin typeface="Arial"/>
                <a:ea typeface="Arial"/>
                <a:cs typeface="Arial"/>
                <a:sym typeface="Arial"/>
              </a:defRPr>
            </a:pPr>
            <a:r>
              <a:t>blood out</a:t>
            </a:r>
          </a:p>
        </p:txBody>
      </p:sp>
      <p:sp>
        <p:nvSpPr>
          <p:cNvPr id="525" name="Shape 525"/>
          <p:cNvSpPr/>
          <p:nvPr/>
        </p:nvSpPr>
        <p:spPr>
          <a:xfrm>
            <a:off x="7102968" y="2975751"/>
            <a:ext cx="921495"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Smallest</a:t>
            </a:r>
          </a:p>
          <a:p>
            <a:pPr algn="l" defTabSz="1300480">
              <a:lnSpc>
                <a:spcPct val="95000"/>
              </a:lnSpc>
              <a:defRPr b="1" sz="1400">
                <a:latin typeface="Arial"/>
                <a:ea typeface="Arial"/>
                <a:cs typeface="Arial"/>
                <a:sym typeface="Arial"/>
              </a:defRPr>
            </a:pPr>
            <a:r>
              <a:t>bronchiole</a:t>
            </a:r>
          </a:p>
        </p:txBody>
      </p:sp>
      <p:sp>
        <p:nvSpPr>
          <p:cNvPr id="526" name="Shape 526"/>
          <p:cNvSpPr/>
          <p:nvPr/>
        </p:nvSpPr>
        <p:spPr>
          <a:xfrm>
            <a:off x="6730435" y="3077351"/>
            <a:ext cx="338668"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527" name="Shape 527"/>
          <p:cNvSpPr/>
          <p:nvPr/>
        </p:nvSpPr>
        <p:spPr>
          <a:xfrm>
            <a:off x="6355644" y="3750168"/>
            <a:ext cx="259694"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Air</a:t>
            </a:r>
          </a:p>
        </p:txBody>
      </p:sp>
      <p:sp>
        <p:nvSpPr>
          <p:cNvPr id="528" name="Shape 528"/>
          <p:cNvSpPr/>
          <p:nvPr/>
        </p:nvSpPr>
        <p:spPr>
          <a:xfrm>
            <a:off x="3831969" y="4260426"/>
            <a:ext cx="1168488"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400">
                <a:latin typeface="Arial"/>
                <a:ea typeface="Arial"/>
                <a:cs typeface="Arial"/>
                <a:sym typeface="Arial"/>
              </a:defRPr>
            </a:pPr>
            <a:r>
              <a:t>Oxygen-poor</a:t>
            </a:r>
          </a:p>
          <a:p>
            <a:pPr defTabSz="1300480">
              <a:lnSpc>
                <a:spcPct val="95000"/>
              </a:lnSpc>
              <a:defRPr b="1" sz="1400">
                <a:latin typeface="Arial"/>
                <a:ea typeface="Arial"/>
                <a:cs typeface="Arial"/>
                <a:sym typeface="Arial"/>
              </a:defRPr>
            </a:pPr>
            <a:r>
              <a:t>blood in</a:t>
            </a:r>
          </a:p>
        </p:txBody>
      </p:sp>
      <p:sp>
        <p:nvSpPr>
          <p:cNvPr id="529" name="Shape 529"/>
          <p:cNvSpPr/>
          <p:nvPr/>
        </p:nvSpPr>
        <p:spPr>
          <a:xfrm>
            <a:off x="970844" y="3709529"/>
            <a:ext cx="68483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Trachea</a:t>
            </a:r>
          </a:p>
        </p:txBody>
      </p:sp>
      <p:sp>
        <p:nvSpPr>
          <p:cNvPr id="530" name="Shape 530"/>
          <p:cNvSpPr/>
          <p:nvPr/>
        </p:nvSpPr>
        <p:spPr>
          <a:xfrm>
            <a:off x="1693333" y="3824675"/>
            <a:ext cx="334152"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1" name="Shape 531"/>
          <p:cNvSpPr/>
          <p:nvPr/>
        </p:nvSpPr>
        <p:spPr>
          <a:xfrm>
            <a:off x="3088639" y="4052711"/>
            <a:ext cx="44713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Lung</a:t>
            </a:r>
          </a:p>
        </p:txBody>
      </p:sp>
      <p:sp>
        <p:nvSpPr>
          <p:cNvPr id="532" name="Shape 532"/>
          <p:cNvSpPr/>
          <p:nvPr/>
        </p:nvSpPr>
        <p:spPr>
          <a:xfrm>
            <a:off x="1688817" y="6355644"/>
            <a:ext cx="68440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Bronchi</a:t>
            </a:r>
          </a:p>
        </p:txBody>
      </p:sp>
      <p:sp>
        <p:nvSpPr>
          <p:cNvPr id="533" name="Shape 533"/>
          <p:cNvSpPr/>
          <p:nvPr/>
        </p:nvSpPr>
        <p:spPr>
          <a:xfrm>
            <a:off x="2022968" y="6676249"/>
            <a:ext cx="104017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Bronchioles</a:t>
            </a:r>
          </a:p>
        </p:txBody>
      </p:sp>
      <p:sp>
        <p:nvSpPr>
          <p:cNvPr id="534" name="Shape 534"/>
          <p:cNvSpPr/>
          <p:nvPr/>
        </p:nvSpPr>
        <p:spPr>
          <a:xfrm>
            <a:off x="1946204" y="4949048"/>
            <a:ext cx="90312" cy="136369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5" name="Shape 535"/>
          <p:cNvSpPr/>
          <p:nvPr/>
        </p:nvSpPr>
        <p:spPr>
          <a:xfrm flipV="1">
            <a:off x="2036515" y="4894862"/>
            <a:ext cx="248356" cy="141788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6" name="Shape 536"/>
          <p:cNvSpPr/>
          <p:nvPr/>
        </p:nvSpPr>
        <p:spPr>
          <a:xfrm>
            <a:off x="2731911" y="6050844"/>
            <a:ext cx="22578" cy="59605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7" name="Shape 537"/>
          <p:cNvSpPr/>
          <p:nvPr/>
        </p:nvSpPr>
        <p:spPr>
          <a:xfrm flipV="1">
            <a:off x="2754488" y="6032782"/>
            <a:ext cx="279966" cy="61411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8" name="Shape 538"/>
          <p:cNvSpPr/>
          <p:nvPr/>
        </p:nvSpPr>
        <p:spPr>
          <a:xfrm>
            <a:off x="9861973" y="6631093"/>
            <a:ext cx="565982"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Blood</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42" name="Shape 542"/>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Ventilation in Birds</a:t>
            </a:r>
          </a:p>
        </p:txBody>
      </p:sp>
      <p:sp>
        <p:nvSpPr>
          <p:cNvPr id="543" name="Shape 543"/>
          <p:cNvSpPr/>
          <p:nvPr>
            <p:ph type="body" idx="4294967295"/>
          </p:nvPr>
        </p:nvSpPr>
        <p:spPr>
          <a:xfrm>
            <a:off x="205457" y="1819768"/>
            <a:ext cx="12372623"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Birds are able to extract enough oxygen for extremely long flights and flights at high elevations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There are four general steps to ventilation in birds: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During inhalation, air flows through the trachea into two large air sacs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During exhalation, air flows from the air sacs and into the posterior of the lung, known as the </a:t>
            </a:r>
            <a:r>
              <a:rPr b="1"/>
              <a:t>parabronchi</a:t>
            </a:r>
          </a:p>
        </p:txBody>
      </p:sp>
      <p:sp>
        <p:nvSpPr>
          <p:cNvPr id="544" name="Shape 54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46" name="Shape 546"/>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Ventilation in Birds</a:t>
            </a:r>
          </a:p>
        </p:txBody>
      </p:sp>
      <p:sp>
        <p:nvSpPr>
          <p:cNvPr id="547" name="Shape 547"/>
          <p:cNvSpPr/>
          <p:nvPr>
            <p:ph type="body" idx="4294967295"/>
          </p:nvPr>
        </p:nvSpPr>
        <p:spPr>
          <a:xfrm>
            <a:off x="187395" y="1855893"/>
            <a:ext cx="12480996" cy="7215859"/>
          </a:xfrm>
          <a:prstGeom prst="rect">
            <a:avLst/>
          </a:prstGeom>
        </p:spPr>
        <p:txBody>
          <a:bodyPr lIns="0" tIns="0" rIns="0" bIns="0" anchor="t"/>
          <a:lstStyle/>
          <a:p>
            <a:pPr lvl="1" marL="972038" indent="-527538" defTabSz="1300480">
              <a:spcBef>
                <a:spcPts val="800"/>
              </a:spcBef>
              <a:buClr>
                <a:srgbClr val="000000"/>
              </a:buClr>
              <a:buSzPct val="100000"/>
              <a:buAutoNum type="arabicPeriod" startAt="3"/>
              <a:defRPr>
                <a:latin typeface="Arial"/>
                <a:ea typeface="Arial"/>
                <a:cs typeface="Arial"/>
                <a:sym typeface="Arial"/>
              </a:defRPr>
            </a:pPr>
            <a:r>
              <a:t>During the second inhalation, air moves to the anterior parabronchi</a:t>
            </a:r>
          </a:p>
          <a:p>
            <a:pPr lvl="1" marL="972038" indent="-527538" defTabSz="1300480">
              <a:spcBef>
                <a:spcPts val="800"/>
              </a:spcBef>
              <a:buClr>
                <a:srgbClr val="000000"/>
              </a:buClr>
              <a:buSzPct val="100000"/>
              <a:buAutoNum type="arabicPeriod" startAt="3"/>
              <a:defRPr>
                <a:latin typeface="Arial"/>
                <a:ea typeface="Arial"/>
                <a:cs typeface="Arial"/>
                <a:sym typeface="Arial"/>
              </a:defRPr>
            </a:pPr>
            <a:r>
              <a:t>During the second exhalation, air moves out to the atmosphere</a:t>
            </a:r>
          </a:p>
          <a:p>
            <a:pPr lvl="2" marL="1310216" indent="-395816" defTabSz="1300480">
              <a:spcBef>
                <a:spcPts val="800"/>
              </a:spcBef>
              <a:buClr>
                <a:srgbClr val="9D002D"/>
              </a:buClr>
              <a:buSzPct val="100000"/>
              <a:buChar char="–"/>
              <a:defRPr sz="3400">
                <a:latin typeface="Arial"/>
                <a:ea typeface="Arial"/>
                <a:cs typeface="Arial"/>
                <a:sym typeface="Arial"/>
              </a:defRPr>
            </a:pPr>
            <a:r>
              <a:t>Air flow through the avian lung is unidirectional</a:t>
            </a:r>
          </a:p>
        </p:txBody>
      </p:sp>
      <p:sp>
        <p:nvSpPr>
          <p:cNvPr id="548" name="Shape 54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Four Steps of Gas Exchange</a:t>
            </a:r>
          </a:p>
        </p:txBody>
      </p:sp>
      <p:sp>
        <p:nvSpPr>
          <p:cNvPr id="167" name="Shape 167"/>
          <p:cNvSpPr/>
          <p:nvPr>
            <p:ph type="body" idx="4294967295"/>
          </p:nvPr>
        </p:nvSpPr>
        <p:spPr>
          <a:xfrm>
            <a:off x="205457" y="1855893"/>
            <a:ext cx="12480997" cy="7486792"/>
          </a:xfrm>
          <a:prstGeom prst="rect">
            <a:avLst/>
          </a:prstGeom>
        </p:spPr>
        <p:txBody>
          <a:bodyPr lIns="0" tIns="0" rIns="0" bIns="0" anchor="t"/>
          <a:lstStyle/>
          <a:p>
            <a:pPr lvl="1" marL="906584" indent="-474784" defTabSz="1300480">
              <a:spcBef>
                <a:spcPts val="800"/>
              </a:spcBef>
              <a:buClr>
                <a:srgbClr val="000000"/>
              </a:buClr>
              <a:buSzPct val="100000"/>
              <a:buAutoNum type="arabicPeriod" startAt="1"/>
              <a:tabLst>
                <a:tab pos="1219200" algn="l"/>
              </a:tabLst>
              <a:defRPr>
                <a:latin typeface="Arial"/>
                <a:ea typeface="Arial"/>
                <a:cs typeface="Arial"/>
                <a:sym typeface="Arial"/>
              </a:defRPr>
            </a:pPr>
            <a:r>
              <a:t> </a:t>
            </a:r>
            <a:r>
              <a:rPr b="1"/>
              <a:t>Ventilation</a:t>
            </a:r>
            <a:r>
              <a:t> occurs when air or water moves through 	a specialized gas-exchange organ, such as lungs or 	gills</a:t>
            </a:r>
          </a:p>
          <a:p>
            <a:pPr lvl="1" marL="906584" indent="-474784" defTabSz="1300480">
              <a:spcBef>
                <a:spcPts val="800"/>
              </a:spcBef>
              <a:buClr>
                <a:srgbClr val="000000"/>
              </a:buClr>
              <a:buSzPct val="100000"/>
              <a:buAutoNum type="arabicPeriod" startAt="1"/>
              <a:tabLst>
                <a:tab pos="1219200" algn="l"/>
              </a:tabLst>
              <a:defRPr>
                <a:latin typeface="Arial"/>
                <a:ea typeface="Arial"/>
                <a:cs typeface="Arial"/>
                <a:sym typeface="Arial"/>
              </a:defRPr>
            </a:pPr>
            <a:r>
              <a:t> Gas exchange takes place as CO</a:t>
            </a:r>
            <a:r>
              <a:rPr baseline="-19722"/>
              <a:t>2</a:t>
            </a:r>
            <a:r>
              <a:t> and O</a:t>
            </a:r>
            <a:r>
              <a:rPr baseline="-19722"/>
              <a:t>2</a:t>
            </a:r>
            <a:r>
              <a:t> diffuse 		between air or water and the blood at the ventilatory 	surface</a:t>
            </a:r>
          </a:p>
          <a:p>
            <a:pPr lvl="1" marL="906584" indent="-474784" defTabSz="1300480">
              <a:spcBef>
                <a:spcPts val="800"/>
              </a:spcBef>
              <a:buClr>
                <a:srgbClr val="000000"/>
              </a:buClr>
              <a:buSzPct val="100000"/>
              <a:buAutoNum type="arabicPeriod" startAt="1"/>
              <a:tabLst>
                <a:tab pos="1219200" algn="l"/>
              </a:tabLst>
              <a:defRPr>
                <a:latin typeface="Arial"/>
                <a:ea typeface="Arial"/>
                <a:cs typeface="Arial"/>
                <a:sym typeface="Arial"/>
              </a:defRPr>
            </a:pPr>
            <a:r>
              <a:t> Through </a:t>
            </a:r>
            <a:r>
              <a:rPr b="1"/>
              <a:t>circulation</a:t>
            </a:r>
            <a:r>
              <a:t>, the dissolved O</a:t>
            </a:r>
            <a:r>
              <a:rPr baseline="-19722"/>
              <a:t>2</a:t>
            </a:r>
            <a:r>
              <a:t> and CO</a:t>
            </a:r>
            <a:r>
              <a:rPr baseline="-19722"/>
              <a:t>2 </a:t>
            </a:r>
            <a:r>
              <a:t>are 	transported throughout the body</a:t>
            </a:r>
          </a:p>
          <a:p>
            <a:pPr lvl="1" marL="906584" indent="-474784" defTabSz="1300480">
              <a:spcBef>
                <a:spcPts val="800"/>
              </a:spcBef>
              <a:buClr>
                <a:srgbClr val="000000"/>
              </a:buClr>
              <a:buSzPct val="100000"/>
              <a:buAutoNum type="arabicPeriod" startAt="1"/>
              <a:tabLst>
                <a:tab pos="1219200" algn="l"/>
              </a:tabLst>
              <a:defRPr>
                <a:latin typeface="Arial"/>
                <a:ea typeface="Arial"/>
                <a:cs typeface="Arial"/>
                <a:sym typeface="Arial"/>
              </a:defRPr>
            </a:pPr>
            <a:r>
              <a:t> Gas exchange between blood and cells occurs in 		tissues, where cellular respiration occurs, and O</a:t>
            </a:r>
            <a:r>
              <a:rPr baseline="-19722"/>
              <a:t>2</a:t>
            </a:r>
            <a:r>
              <a:t> and 	CO</a:t>
            </a:r>
            <a:r>
              <a:rPr baseline="-19722"/>
              <a:t>2</a:t>
            </a:r>
            <a:r>
              <a:t> diffuse between blood and cells</a:t>
            </a:r>
          </a:p>
        </p:txBody>
      </p:sp>
      <p:sp>
        <p:nvSpPr>
          <p:cNvPr id="168" name="Shape 16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550" name="45_11_ventilation_U.jpg"/>
          <p:cNvPicPr>
            <a:picLocks noChangeAspect="1"/>
          </p:cNvPicPr>
          <p:nvPr/>
        </p:nvPicPr>
        <p:blipFill>
          <a:blip r:embed="rId3">
            <a:extLst/>
          </a:blip>
          <a:srcRect l="0" t="0" r="0" b="2362"/>
          <a:stretch>
            <a:fillRect/>
          </a:stretch>
        </p:blipFill>
        <p:spPr>
          <a:xfrm>
            <a:off x="3587608" y="194168"/>
            <a:ext cx="5827326" cy="9144001"/>
          </a:xfrm>
          <a:prstGeom prst="rect">
            <a:avLst/>
          </a:prstGeom>
          <a:ln w="12700">
            <a:miter lim="400000"/>
          </a:ln>
        </p:spPr>
      </p:pic>
      <p:sp>
        <p:nvSpPr>
          <p:cNvPr id="551" name="Shape 551"/>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45.11</a:t>
            </a:r>
          </a:p>
        </p:txBody>
      </p:sp>
      <p:sp>
        <p:nvSpPr>
          <p:cNvPr id="552" name="Shape 552"/>
          <p:cNvSpPr/>
          <p:nvPr/>
        </p:nvSpPr>
        <p:spPr>
          <a:xfrm>
            <a:off x="3671146" y="223519"/>
            <a:ext cx="4922776" cy="3907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      Lungs expand and contract in response to changes in</a:t>
            </a:r>
          </a:p>
          <a:p>
            <a:pPr algn="l" defTabSz="1300480">
              <a:lnSpc>
                <a:spcPct val="95000"/>
              </a:lnSpc>
              <a:defRPr b="1" sz="1400">
                <a:latin typeface="Arial"/>
                <a:ea typeface="Arial"/>
                <a:cs typeface="Arial"/>
                <a:sym typeface="Arial"/>
              </a:defRPr>
            </a:pPr>
            <a:r>
              <a:t>pressure inside the chest cavity.</a:t>
            </a:r>
          </a:p>
        </p:txBody>
      </p:sp>
      <p:sp>
        <p:nvSpPr>
          <p:cNvPr id="553" name="Shape 553"/>
          <p:cNvSpPr/>
          <p:nvPr/>
        </p:nvSpPr>
        <p:spPr>
          <a:xfrm>
            <a:off x="3659857" y="223519"/>
            <a:ext cx="26967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(a)</a:t>
            </a:r>
          </a:p>
        </p:txBody>
      </p:sp>
      <p:sp>
        <p:nvSpPr>
          <p:cNvPr id="554" name="Shape 554"/>
          <p:cNvSpPr/>
          <p:nvPr/>
        </p:nvSpPr>
        <p:spPr>
          <a:xfrm>
            <a:off x="4000782" y="4718755"/>
            <a:ext cx="464678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Ventilatory forces can be modeled by a balloon in a jar.</a:t>
            </a:r>
          </a:p>
        </p:txBody>
      </p:sp>
      <p:sp>
        <p:nvSpPr>
          <p:cNvPr id="555" name="Shape 555"/>
          <p:cNvSpPr/>
          <p:nvPr/>
        </p:nvSpPr>
        <p:spPr>
          <a:xfrm>
            <a:off x="3662115" y="4714240"/>
            <a:ext cx="26967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(b)</a:t>
            </a:r>
          </a:p>
        </p:txBody>
      </p:sp>
      <p:sp>
        <p:nvSpPr>
          <p:cNvPr id="556" name="Shape 556"/>
          <p:cNvSpPr/>
          <p:nvPr/>
        </p:nvSpPr>
        <p:spPr>
          <a:xfrm>
            <a:off x="3644053" y="1993617"/>
            <a:ext cx="125487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INHALATION</a:t>
            </a:r>
          </a:p>
        </p:txBody>
      </p:sp>
      <p:sp>
        <p:nvSpPr>
          <p:cNvPr id="557" name="Shape 557"/>
          <p:cNvSpPr/>
          <p:nvPr/>
        </p:nvSpPr>
        <p:spPr>
          <a:xfrm>
            <a:off x="8058008" y="2018453"/>
            <a:ext cx="130426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EXHALATION</a:t>
            </a:r>
          </a:p>
        </p:txBody>
      </p:sp>
      <p:sp>
        <p:nvSpPr>
          <p:cNvPr id="558" name="Shape 558"/>
          <p:cNvSpPr/>
          <p:nvPr/>
        </p:nvSpPr>
        <p:spPr>
          <a:xfrm>
            <a:off x="4811324" y="3750168"/>
            <a:ext cx="941376"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Diaphragm</a:t>
            </a:r>
          </a:p>
        </p:txBody>
      </p:sp>
      <p:sp>
        <p:nvSpPr>
          <p:cNvPr id="559" name="Shape 559"/>
          <p:cNvSpPr/>
          <p:nvPr/>
        </p:nvSpPr>
        <p:spPr>
          <a:xfrm>
            <a:off x="4912231" y="2887697"/>
            <a:ext cx="823219" cy="5840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400">
                <a:solidFill>
                  <a:srgbClr val="808080"/>
                </a:solidFill>
                <a:latin typeface="Arial"/>
                <a:ea typeface="Arial"/>
                <a:cs typeface="Arial"/>
                <a:sym typeface="Arial"/>
              </a:defRPr>
            </a:pPr>
            <a:r>
              <a:t>Pressure</a:t>
            </a:r>
          </a:p>
          <a:p>
            <a:pPr defTabSz="1300480">
              <a:lnSpc>
                <a:spcPct val="95000"/>
              </a:lnSpc>
              <a:defRPr b="1" sz="1400">
                <a:solidFill>
                  <a:srgbClr val="808080"/>
                </a:solidFill>
                <a:latin typeface="Arial"/>
                <a:ea typeface="Arial"/>
                <a:cs typeface="Arial"/>
                <a:sym typeface="Arial"/>
              </a:defRPr>
            </a:pPr>
            <a:r>
              <a:t>more</a:t>
            </a:r>
          </a:p>
          <a:p>
            <a:pPr defTabSz="1300480">
              <a:lnSpc>
                <a:spcPct val="95000"/>
              </a:lnSpc>
              <a:defRPr b="1" sz="1400">
                <a:solidFill>
                  <a:srgbClr val="808080"/>
                </a:solidFill>
                <a:latin typeface="Arial"/>
                <a:ea typeface="Arial"/>
                <a:cs typeface="Arial"/>
                <a:sym typeface="Arial"/>
              </a:defRPr>
            </a:pPr>
            <a:r>
              <a:t>negative</a:t>
            </a:r>
          </a:p>
        </p:txBody>
      </p:sp>
      <p:sp>
        <p:nvSpPr>
          <p:cNvPr id="560" name="Shape 560"/>
          <p:cNvSpPr/>
          <p:nvPr/>
        </p:nvSpPr>
        <p:spPr>
          <a:xfrm>
            <a:off x="7251289" y="2851573"/>
            <a:ext cx="823219" cy="5840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400">
                <a:solidFill>
                  <a:srgbClr val="808080"/>
                </a:solidFill>
                <a:latin typeface="Arial"/>
                <a:ea typeface="Arial"/>
                <a:cs typeface="Arial"/>
                <a:sym typeface="Arial"/>
              </a:defRPr>
            </a:pPr>
            <a:r>
              <a:t>Pressure</a:t>
            </a:r>
          </a:p>
          <a:p>
            <a:pPr defTabSz="1300480">
              <a:lnSpc>
                <a:spcPct val="95000"/>
              </a:lnSpc>
              <a:defRPr b="1" sz="1400">
                <a:solidFill>
                  <a:srgbClr val="808080"/>
                </a:solidFill>
                <a:latin typeface="Arial"/>
                <a:ea typeface="Arial"/>
                <a:cs typeface="Arial"/>
                <a:sym typeface="Arial"/>
              </a:defRPr>
            </a:pPr>
            <a:r>
              <a:t>less</a:t>
            </a:r>
          </a:p>
          <a:p>
            <a:pPr defTabSz="1300480">
              <a:lnSpc>
                <a:spcPct val="95000"/>
              </a:lnSpc>
              <a:defRPr b="1" sz="1400">
                <a:solidFill>
                  <a:srgbClr val="808080"/>
                </a:solidFill>
                <a:latin typeface="Arial"/>
                <a:ea typeface="Arial"/>
                <a:cs typeface="Arial"/>
                <a:sym typeface="Arial"/>
              </a:defRPr>
            </a:pPr>
            <a:r>
              <a:t>negative</a:t>
            </a:r>
          </a:p>
        </p:txBody>
      </p:sp>
      <p:sp>
        <p:nvSpPr>
          <p:cNvPr id="561" name="Shape 561"/>
          <p:cNvSpPr/>
          <p:nvPr/>
        </p:nvSpPr>
        <p:spPr>
          <a:xfrm>
            <a:off x="8484728" y="7123289"/>
            <a:ext cx="823219" cy="5840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solidFill>
                  <a:srgbClr val="808080"/>
                </a:solidFill>
                <a:latin typeface="Arial"/>
                <a:ea typeface="Arial"/>
                <a:cs typeface="Arial"/>
                <a:sym typeface="Arial"/>
              </a:defRPr>
            </a:pPr>
            <a:r>
              <a:t>Pressure</a:t>
            </a:r>
          </a:p>
          <a:p>
            <a:pPr algn="l" defTabSz="1300480">
              <a:lnSpc>
                <a:spcPct val="95000"/>
              </a:lnSpc>
              <a:defRPr b="1" sz="1400">
                <a:solidFill>
                  <a:srgbClr val="808080"/>
                </a:solidFill>
                <a:latin typeface="Arial"/>
                <a:ea typeface="Arial"/>
                <a:cs typeface="Arial"/>
                <a:sym typeface="Arial"/>
              </a:defRPr>
            </a:pPr>
            <a:r>
              <a:t>less</a:t>
            </a:r>
          </a:p>
          <a:p>
            <a:pPr algn="l" defTabSz="1300480">
              <a:lnSpc>
                <a:spcPct val="95000"/>
              </a:lnSpc>
              <a:defRPr b="1" sz="1400">
                <a:solidFill>
                  <a:srgbClr val="808080"/>
                </a:solidFill>
                <a:latin typeface="Arial"/>
                <a:ea typeface="Arial"/>
                <a:cs typeface="Arial"/>
                <a:sym typeface="Arial"/>
              </a:defRPr>
            </a:pPr>
            <a:r>
              <a:t>negative</a:t>
            </a:r>
          </a:p>
        </p:txBody>
      </p:sp>
      <p:sp>
        <p:nvSpPr>
          <p:cNvPr id="562" name="Shape 562"/>
          <p:cNvSpPr/>
          <p:nvPr/>
        </p:nvSpPr>
        <p:spPr>
          <a:xfrm>
            <a:off x="6091484" y="7143608"/>
            <a:ext cx="823219" cy="5840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solidFill>
                  <a:srgbClr val="808080"/>
                </a:solidFill>
                <a:latin typeface="Arial"/>
                <a:ea typeface="Arial"/>
                <a:cs typeface="Arial"/>
                <a:sym typeface="Arial"/>
              </a:defRPr>
            </a:pPr>
            <a:r>
              <a:t>Pressure</a:t>
            </a:r>
          </a:p>
          <a:p>
            <a:pPr algn="l" defTabSz="1300480">
              <a:lnSpc>
                <a:spcPct val="95000"/>
              </a:lnSpc>
              <a:defRPr b="1" sz="1400">
                <a:solidFill>
                  <a:srgbClr val="808080"/>
                </a:solidFill>
                <a:latin typeface="Arial"/>
                <a:ea typeface="Arial"/>
                <a:cs typeface="Arial"/>
                <a:sym typeface="Arial"/>
              </a:defRPr>
            </a:pPr>
            <a:r>
              <a:t>more</a:t>
            </a:r>
          </a:p>
          <a:p>
            <a:pPr algn="l" defTabSz="1300480">
              <a:lnSpc>
                <a:spcPct val="95000"/>
              </a:lnSpc>
              <a:defRPr b="1" sz="1400">
                <a:solidFill>
                  <a:srgbClr val="808080"/>
                </a:solidFill>
                <a:latin typeface="Arial"/>
                <a:ea typeface="Arial"/>
                <a:cs typeface="Arial"/>
                <a:sym typeface="Arial"/>
              </a:defRPr>
            </a:pPr>
            <a:r>
              <a:t>negative</a:t>
            </a:r>
          </a:p>
        </p:txBody>
      </p:sp>
      <p:sp>
        <p:nvSpPr>
          <p:cNvPr id="563" name="Shape 563"/>
          <p:cNvSpPr/>
          <p:nvPr/>
        </p:nvSpPr>
        <p:spPr>
          <a:xfrm>
            <a:off x="8430542" y="7143608"/>
            <a:ext cx="1" cy="54638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64" name="Shape 564"/>
          <p:cNvSpPr/>
          <p:nvPr/>
        </p:nvSpPr>
        <p:spPr>
          <a:xfrm>
            <a:off x="6041813" y="7152640"/>
            <a:ext cx="1" cy="56444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65" name="Shape 565"/>
          <p:cNvSpPr/>
          <p:nvPr/>
        </p:nvSpPr>
        <p:spPr>
          <a:xfrm rot="18422172">
            <a:off x="5655733" y="7249724"/>
            <a:ext cx="275450" cy="365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566" name="Shape 566"/>
          <p:cNvSpPr/>
          <p:nvPr/>
        </p:nvSpPr>
        <p:spPr>
          <a:xfrm rot="18422172">
            <a:off x="8052364" y="7241822"/>
            <a:ext cx="275450" cy="3905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567" name="Shape 567"/>
          <p:cNvSpPr/>
          <p:nvPr/>
        </p:nvSpPr>
        <p:spPr>
          <a:xfrm>
            <a:off x="5461564" y="8310880"/>
            <a:ext cx="1366082" cy="9707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When the</a:t>
            </a:r>
          </a:p>
          <a:p>
            <a:pPr algn="l" defTabSz="1300480">
              <a:lnSpc>
                <a:spcPct val="95000"/>
              </a:lnSpc>
              <a:defRPr b="1" sz="1400">
                <a:latin typeface="Arial"/>
                <a:ea typeface="Arial"/>
                <a:cs typeface="Arial"/>
                <a:sym typeface="Arial"/>
              </a:defRPr>
            </a:pPr>
            <a:r>
              <a:t>diaphragm</a:t>
            </a:r>
          </a:p>
          <a:p>
            <a:pPr algn="l" defTabSz="1300480">
              <a:lnSpc>
                <a:spcPct val="95000"/>
              </a:lnSpc>
              <a:defRPr b="1" sz="1400">
                <a:latin typeface="Arial"/>
                <a:ea typeface="Arial"/>
                <a:cs typeface="Arial"/>
                <a:sym typeface="Arial"/>
              </a:defRPr>
            </a:pPr>
            <a:r>
              <a:t>is pulled</a:t>
            </a:r>
          </a:p>
          <a:p>
            <a:pPr algn="l" defTabSz="1300480">
              <a:lnSpc>
                <a:spcPct val="95000"/>
              </a:lnSpc>
              <a:defRPr b="1" sz="1400">
                <a:latin typeface="Arial"/>
                <a:ea typeface="Arial"/>
                <a:cs typeface="Arial"/>
                <a:sym typeface="Arial"/>
              </a:defRPr>
            </a:pPr>
            <a:r>
              <a:t>down, the</a:t>
            </a:r>
          </a:p>
          <a:p>
            <a:pPr algn="l" defTabSz="1300480">
              <a:lnSpc>
                <a:spcPct val="95000"/>
              </a:lnSpc>
              <a:defRPr b="1" sz="1400">
                <a:latin typeface="Arial"/>
                <a:ea typeface="Arial"/>
                <a:cs typeface="Arial"/>
                <a:sym typeface="Arial"/>
              </a:defRPr>
            </a:pPr>
            <a:r>
              <a:t>balloon inflates.</a:t>
            </a:r>
          </a:p>
        </p:txBody>
      </p:sp>
      <p:sp>
        <p:nvSpPr>
          <p:cNvPr id="568" name="Shape 568"/>
          <p:cNvSpPr/>
          <p:nvPr/>
        </p:nvSpPr>
        <p:spPr>
          <a:xfrm>
            <a:off x="8261208" y="8310880"/>
            <a:ext cx="1030797" cy="9707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When the</a:t>
            </a:r>
          </a:p>
          <a:p>
            <a:pPr algn="l" defTabSz="1300480">
              <a:lnSpc>
                <a:spcPct val="95000"/>
              </a:lnSpc>
              <a:defRPr b="1" sz="1400">
                <a:latin typeface="Arial"/>
                <a:ea typeface="Arial"/>
                <a:cs typeface="Arial"/>
                <a:sym typeface="Arial"/>
              </a:defRPr>
            </a:pPr>
            <a:r>
              <a:t>diaphragm</a:t>
            </a:r>
          </a:p>
          <a:p>
            <a:pPr algn="l" defTabSz="1300480">
              <a:lnSpc>
                <a:spcPct val="95000"/>
              </a:lnSpc>
              <a:defRPr b="1" sz="1400">
                <a:latin typeface="Arial"/>
                <a:ea typeface="Arial"/>
                <a:cs typeface="Arial"/>
                <a:sym typeface="Arial"/>
              </a:defRPr>
            </a:pPr>
            <a:r>
              <a:t>is released,</a:t>
            </a:r>
          </a:p>
          <a:p>
            <a:pPr algn="l" defTabSz="1300480">
              <a:lnSpc>
                <a:spcPct val="95000"/>
              </a:lnSpc>
              <a:defRPr b="1" sz="1400">
                <a:latin typeface="Arial"/>
                <a:ea typeface="Arial"/>
                <a:cs typeface="Arial"/>
                <a:sym typeface="Arial"/>
              </a:defRPr>
            </a:pPr>
            <a:r>
              <a:t>the balloon</a:t>
            </a:r>
          </a:p>
          <a:p>
            <a:pPr algn="l" defTabSz="1300480">
              <a:lnSpc>
                <a:spcPct val="95000"/>
              </a:lnSpc>
              <a:defRPr b="1" sz="1400">
                <a:latin typeface="Arial"/>
                <a:ea typeface="Arial"/>
                <a:cs typeface="Arial"/>
                <a:sym typeface="Arial"/>
              </a:defRPr>
            </a:pPr>
            <a:r>
              <a:t>deflates.</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572" name="45_12_avian_lung_U.jpg"/>
          <p:cNvPicPr>
            <a:picLocks noChangeAspect="1"/>
          </p:cNvPicPr>
          <p:nvPr/>
        </p:nvPicPr>
        <p:blipFill>
          <a:blip r:embed="rId3">
            <a:extLst/>
          </a:blip>
          <a:srcRect l="0" t="0" r="0" b="2651"/>
          <a:stretch>
            <a:fillRect/>
          </a:stretch>
        </p:blipFill>
        <p:spPr>
          <a:xfrm>
            <a:off x="3917244" y="194169"/>
            <a:ext cx="5168054" cy="9116907"/>
          </a:xfrm>
          <a:prstGeom prst="rect">
            <a:avLst/>
          </a:prstGeom>
          <a:ln w="12700">
            <a:miter lim="400000"/>
          </a:ln>
        </p:spPr>
      </p:pic>
      <p:sp>
        <p:nvSpPr>
          <p:cNvPr id="573" name="Shape 573"/>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45.12</a:t>
            </a:r>
          </a:p>
        </p:txBody>
      </p:sp>
      <p:sp>
        <p:nvSpPr>
          <p:cNvPr id="574" name="Shape 574"/>
          <p:cNvSpPr/>
          <p:nvPr/>
        </p:nvSpPr>
        <p:spPr>
          <a:xfrm>
            <a:off x="4041422" y="1119857"/>
            <a:ext cx="1198266" cy="528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200">
                <a:solidFill>
                  <a:srgbClr val="808080"/>
                </a:solidFill>
                <a:latin typeface="Arial"/>
                <a:ea typeface="Arial"/>
                <a:cs typeface="Arial"/>
                <a:sym typeface="Arial"/>
              </a:defRPr>
            </a:pPr>
            <a:r>
              <a:t>Air sacs enable</a:t>
            </a:r>
          </a:p>
          <a:p>
            <a:pPr algn="l" defTabSz="1300480">
              <a:defRPr b="1" sz="1200">
                <a:solidFill>
                  <a:srgbClr val="808080"/>
                </a:solidFill>
                <a:latin typeface="Arial"/>
                <a:ea typeface="Arial"/>
                <a:cs typeface="Arial"/>
                <a:sym typeface="Arial"/>
              </a:defRPr>
            </a:pPr>
            <a:r>
              <a:t>one-way airflow</a:t>
            </a:r>
          </a:p>
          <a:p>
            <a:pPr algn="l" defTabSz="1300480">
              <a:defRPr b="1" sz="1200">
                <a:solidFill>
                  <a:srgbClr val="808080"/>
                </a:solidFill>
                <a:latin typeface="Arial"/>
                <a:ea typeface="Arial"/>
                <a:cs typeface="Arial"/>
                <a:sym typeface="Arial"/>
              </a:defRPr>
            </a:pPr>
            <a:r>
              <a:t>through lung</a:t>
            </a:r>
          </a:p>
        </p:txBody>
      </p:sp>
      <p:sp>
        <p:nvSpPr>
          <p:cNvPr id="575" name="Shape 575"/>
          <p:cNvSpPr/>
          <p:nvPr/>
        </p:nvSpPr>
        <p:spPr>
          <a:xfrm>
            <a:off x="7116515" y="288995"/>
            <a:ext cx="1063055" cy="528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200">
                <a:solidFill>
                  <a:srgbClr val="808080"/>
                </a:solidFill>
                <a:latin typeface="Arial"/>
                <a:ea typeface="Arial"/>
                <a:cs typeface="Arial"/>
                <a:sym typeface="Arial"/>
              </a:defRPr>
            </a:pPr>
            <a:r>
              <a:t>Lung, where</a:t>
            </a:r>
          </a:p>
          <a:p>
            <a:pPr algn="l" defTabSz="1300480">
              <a:defRPr b="1" sz="1200">
                <a:solidFill>
                  <a:srgbClr val="808080"/>
                </a:solidFill>
                <a:latin typeface="Arial"/>
                <a:ea typeface="Arial"/>
                <a:cs typeface="Arial"/>
                <a:sym typeface="Arial"/>
              </a:defRPr>
            </a:pPr>
            <a:r>
              <a:t>gas exchange</a:t>
            </a:r>
          </a:p>
          <a:p>
            <a:pPr algn="l" defTabSz="1300480">
              <a:defRPr b="1" sz="1200">
                <a:solidFill>
                  <a:srgbClr val="808080"/>
                </a:solidFill>
                <a:latin typeface="Arial"/>
                <a:ea typeface="Arial"/>
                <a:cs typeface="Arial"/>
                <a:sym typeface="Arial"/>
              </a:defRPr>
            </a:pPr>
            <a:r>
              <a:t>occurs</a:t>
            </a:r>
          </a:p>
        </p:txBody>
      </p:sp>
      <p:sp>
        <p:nvSpPr>
          <p:cNvPr id="576" name="Shape 576"/>
          <p:cNvSpPr/>
          <p:nvPr/>
        </p:nvSpPr>
        <p:spPr>
          <a:xfrm>
            <a:off x="5305777" y="1137919"/>
            <a:ext cx="1" cy="55089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77" name="Shape 577"/>
          <p:cNvSpPr/>
          <p:nvPr/>
        </p:nvSpPr>
        <p:spPr>
          <a:xfrm>
            <a:off x="7066844" y="320604"/>
            <a:ext cx="1" cy="53283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78" name="Shape 578"/>
          <p:cNvSpPr/>
          <p:nvPr/>
        </p:nvSpPr>
        <p:spPr>
          <a:xfrm rot="7289734">
            <a:off x="5575585" y="920042"/>
            <a:ext cx="634437" cy="988915"/>
          </a:xfrm>
          <a:custGeom>
            <a:avLst/>
            <a:gdLst/>
            <a:ahLst/>
            <a:cxnLst>
              <a:cxn ang="0">
                <a:pos x="wd2" y="hd2"/>
              </a:cxn>
              <a:cxn ang="5400000">
                <a:pos x="wd2" y="hd2"/>
              </a:cxn>
              <a:cxn ang="10800000">
                <a:pos x="wd2" y="hd2"/>
              </a:cxn>
              <a:cxn ang="16200000">
                <a:pos x="wd2" y="hd2"/>
              </a:cxn>
            </a:cxnLst>
            <a:rect l="0" t="0" r="r" b="b"/>
            <a:pathLst>
              <a:path w="21600" h="21279" fill="norm" stroke="1" extrusionOk="0">
                <a:moveTo>
                  <a:pt x="0" y="9"/>
                </a:moveTo>
                <a:cubicBezTo>
                  <a:pt x="11599" y="-321"/>
                  <a:pt x="21266" y="8935"/>
                  <a:pt x="21592" y="20682"/>
                </a:cubicBezTo>
                <a:cubicBezTo>
                  <a:pt x="21597" y="20881"/>
                  <a:pt x="21600" y="21080"/>
                  <a:pt x="21600" y="21279"/>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579" name="Shape 579"/>
          <p:cNvSpPr/>
          <p:nvPr/>
        </p:nvSpPr>
        <p:spPr>
          <a:xfrm flipH="1" rot="10800000">
            <a:off x="5296746" y="1097936"/>
            <a:ext cx="688640" cy="319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292" y="0"/>
                  <a:pt x="16174" y="7883"/>
                  <a:pt x="21600"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
        <p:nvSpPr>
          <p:cNvPr id="580" name="Shape 580"/>
          <p:cNvSpPr/>
          <p:nvPr/>
        </p:nvSpPr>
        <p:spPr>
          <a:xfrm flipH="1">
            <a:off x="6439154" y="591537"/>
            <a:ext cx="611887" cy="3161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591" y="0"/>
                  <a:pt x="15045" y="7454"/>
                  <a:pt x="21600"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
        <p:nvSpPr>
          <p:cNvPr id="581" name="Shape 581"/>
          <p:cNvSpPr/>
          <p:nvPr/>
        </p:nvSpPr>
        <p:spPr>
          <a:xfrm>
            <a:off x="4061741" y="2149404"/>
            <a:ext cx="4602412"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200">
                <a:solidFill>
                  <a:srgbClr val="808080"/>
                </a:solidFill>
                <a:latin typeface="Arial"/>
                <a:ea typeface="Arial"/>
                <a:cs typeface="Arial"/>
                <a:sym typeface="Arial"/>
              </a:defRPr>
            </a:pPr>
            <a:r>
              <a:t>Follow one breath </a:t>
            </a:r>
            <a:r>
              <a:rPr>
                <a:solidFill>
                  <a:srgbClr val="B12941"/>
                </a:solidFill>
              </a:rPr>
              <a:t>(in red)</a:t>
            </a:r>
            <a:r>
              <a:t> through the avian respiratory system</a:t>
            </a:r>
          </a:p>
        </p:txBody>
      </p:sp>
      <p:sp>
        <p:nvSpPr>
          <p:cNvPr id="582" name="Shape 582"/>
          <p:cNvSpPr/>
          <p:nvPr/>
        </p:nvSpPr>
        <p:spPr>
          <a:xfrm>
            <a:off x="7608710" y="2804160"/>
            <a:ext cx="1164333" cy="571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1200">
                <a:latin typeface="Arial Black"/>
                <a:ea typeface="Arial Black"/>
                <a:cs typeface="Arial Black"/>
                <a:sym typeface="Arial Black"/>
              </a:defRPr>
            </a:pPr>
            <a:r>
              <a:t>1.</a:t>
            </a:r>
            <a:r>
              <a:rPr b="1">
                <a:latin typeface="Arial"/>
                <a:ea typeface="Arial"/>
                <a:cs typeface="Arial"/>
                <a:sym typeface="Arial"/>
              </a:rPr>
              <a:t> Posterior</a:t>
            </a:r>
            <a:endParaRPr b="1">
              <a:latin typeface="Arial"/>
              <a:ea typeface="Arial"/>
              <a:cs typeface="Arial"/>
              <a:sym typeface="Arial"/>
            </a:endParaRPr>
          </a:p>
          <a:p>
            <a:pPr marL="650240" indent="-650240" algn="l" defTabSz="1300480">
              <a:defRPr b="1" sz="1200">
                <a:latin typeface="Arial"/>
                <a:ea typeface="Arial"/>
                <a:cs typeface="Arial"/>
                <a:sym typeface="Arial"/>
              </a:defRPr>
            </a:pPr>
            <a:r>
              <a:t>air sacs fill</a:t>
            </a:r>
          </a:p>
          <a:p>
            <a:pPr marL="650240" indent="-650240" algn="l" defTabSz="1300480">
              <a:defRPr b="1" sz="1200">
                <a:latin typeface="Arial"/>
                <a:ea typeface="Arial"/>
                <a:cs typeface="Arial"/>
                <a:sym typeface="Arial"/>
              </a:defRPr>
            </a:pPr>
            <a:r>
              <a:t>with outside air.</a:t>
            </a:r>
          </a:p>
        </p:txBody>
      </p:sp>
      <p:sp>
        <p:nvSpPr>
          <p:cNvPr id="583" name="Shape 583"/>
          <p:cNvSpPr/>
          <p:nvPr/>
        </p:nvSpPr>
        <p:spPr>
          <a:xfrm>
            <a:off x="7620000" y="4651022"/>
            <a:ext cx="1096913" cy="571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1200">
                <a:latin typeface="Arial Black"/>
                <a:ea typeface="Arial Black"/>
                <a:cs typeface="Arial Black"/>
                <a:sym typeface="Arial Black"/>
              </a:defRPr>
            </a:pPr>
            <a:r>
              <a:t>2.</a:t>
            </a:r>
            <a:r>
              <a:rPr b="1">
                <a:latin typeface="Arial"/>
                <a:ea typeface="Arial"/>
                <a:cs typeface="Arial"/>
                <a:sym typeface="Arial"/>
              </a:rPr>
              <a:t> Lungs fill</a:t>
            </a:r>
            <a:endParaRPr b="1">
              <a:latin typeface="Arial"/>
              <a:ea typeface="Arial"/>
              <a:cs typeface="Arial"/>
              <a:sym typeface="Arial"/>
            </a:endParaRPr>
          </a:p>
          <a:p>
            <a:pPr marL="650240" indent="-650240" algn="l" defTabSz="1300480">
              <a:defRPr b="1" sz="1200">
                <a:latin typeface="Arial"/>
                <a:ea typeface="Arial"/>
                <a:cs typeface="Arial"/>
                <a:sym typeface="Arial"/>
              </a:defRPr>
            </a:pPr>
            <a:r>
              <a:t>with air from</a:t>
            </a:r>
          </a:p>
          <a:p>
            <a:pPr marL="650240" indent="-650240" algn="l" defTabSz="1300480">
              <a:defRPr b="1" sz="1200">
                <a:latin typeface="Arial"/>
                <a:ea typeface="Arial"/>
                <a:cs typeface="Arial"/>
                <a:sym typeface="Arial"/>
              </a:defRPr>
            </a:pPr>
            <a:r>
              <a:t>posterior sacs.</a:t>
            </a:r>
          </a:p>
        </p:txBody>
      </p:sp>
      <p:sp>
        <p:nvSpPr>
          <p:cNvPr id="584" name="Shape 584"/>
          <p:cNvSpPr/>
          <p:nvPr/>
        </p:nvSpPr>
        <p:spPr>
          <a:xfrm>
            <a:off x="7617741" y="6305973"/>
            <a:ext cx="1071167" cy="571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1200">
                <a:latin typeface="Arial Black"/>
                <a:ea typeface="Arial Black"/>
                <a:cs typeface="Arial Black"/>
                <a:sym typeface="Arial Black"/>
              </a:defRPr>
            </a:pPr>
            <a:r>
              <a:t>3.</a:t>
            </a:r>
            <a:r>
              <a:rPr b="1">
                <a:latin typeface="Arial"/>
                <a:ea typeface="Arial"/>
                <a:cs typeface="Arial"/>
                <a:sym typeface="Arial"/>
              </a:rPr>
              <a:t> Anterior air</a:t>
            </a:r>
            <a:endParaRPr b="1">
              <a:latin typeface="Arial"/>
              <a:ea typeface="Arial"/>
              <a:cs typeface="Arial"/>
              <a:sym typeface="Arial"/>
            </a:endParaRPr>
          </a:p>
          <a:p>
            <a:pPr marL="650240" indent="-650240" algn="l" defTabSz="1300480">
              <a:defRPr b="1" sz="1200">
                <a:latin typeface="Arial"/>
                <a:ea typeface="Arial"/>
                <a:cs typeface="Arial"/>
                <a:sym typeface="Arial"/>
              </a:defRPr>
            </a:pPr>
            <a:r>
              <a:t>sacs fill with</a:t>
            </a:r>
          </a:p>
          <a:p>
            <a:pPr marL="650240" indent="-650240" algn="l" defTabSz="1300480">
              <a:defRPr b="1" sz="1200">
                <a:latin typeface="Arial"/>
                <a:ea typeface="Arial"/>
                <a:cs typeface="Arial"/>
                <a:sym typeface="Arial"/>
              </a:defRPr>
            </a:pPr>
            <a:r>
              <a:t>air from lungs.</a:t>
            </a:r>
          </a:p>
        </p:txBody>
      </p:sp>
      <p:sp>
        <p:nvSpPr>
          <p:cNvPr id="585" name="Shape 585"/>
          <p:cNvSpPr/>
          <p:nvPr/>
        </p:nvSpPr>
        <p:spPr>
          <a:xfrm>
            <a:off x="7615484" y="8297333"/>
            <a:ext cx="1065586"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1200">
                <a:latin typeface="Arial Black"/>
                <a:ea typeface="Arial Black"/>
                <a:cs typeface="Arial Black"/>
                <a:sym typeface="Arial Black"/>
              </a:defRPr>
            </a:pPr>
            <a:r>
              <a:t>4.</a:t>
            </a:r>
            <a:r>
              <a:rPr b="1">
                <a:latin typeface="Arial"/>
                <a:ea typeface="Arial"/>
                <a:cs typeface="Arial"/>
                <a:sym typeface="Arial"/>
              </a:rPr>
              <a:t> Anterior air</a:t>
            </a:r>
            <a:endParaRPr b="1">
              <a:latin typeface="Arial"/>
              <a:ea typeface="Arial"/>
              <a:cs typeface="Arial"/>
              <a:sym typeface="Arial"/>
            </a:endParaRPr>
          </a:p>
          <a:p>
            <a:pPr marL="650240" indent="-650240" algn="l" defTabSz="1300480">
              <a:defRPr b="1" sz="1200">
                <a:latin typeface="Arial"/>
                <a:ea typeface="Arial"/>
                <a:cs typeface="Arial"/>
                <a:sym typeface="Arial"/>
              </a:defRPr>
            </a:pPr>
            <a:r>
              <a:t>sacs empty.</a:t>
            </a:r>
          </a:p>
        </p:txBody>
      </p:sp>
      <p:sp>
        <p:nvSpPr>
          <p:cNvPr id="586" name="Shape 586"/>
          <p:cNvSpPr/>
          <p:nvPr/>
        </p:nvSpPr>
        <p:spPr>
          <a:xfrm>
            <a:off x="4355253" y="2560319"/>
            <a:ext cx="588814" cy="1728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latin typeface="Arial"/>
                <a:ea typeface="Arial"/>
                <a:cs typeface="Arial"/>
                <a:sym typeface="Arial"/>
              </a:defRPr>
            </a:lvl1pPr>
          </a:lstStyle>
          <a:p>
            <a:pPr/>
            <a:r>
              <a:t>Trachea</a:t>
            </a:r>
          </a:p>
        </p:txBody>
      </p:sp>
      <p:sp>
        <p:nvSpPr>
          <p:cNvPr id="587" name="Shape 587"/>
          <p:cNvSpPr/>
          <p:nvPr/>
        </p:nvSpPr>
        <p:spPr>
          <a:xfrm>
            <a:off x="4052711" y="2898986"/>
            <a:ext cx="848445"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200">
                <a:solidFill>
                  <a:srgbClr val="E01E3A"/>
                </a:solidFill>
                <a:latin typeface="Arial Black"/>
                <a:ea typeface="Arial Black"/>
                <a:cs typeface="Arial Black"/>
                <a:sym typeface="Arial Black"/>
              </a:defRPr>
            </a:lvl1pPr>
          </a:lstStyle>
          <a:p>
            <a:pPr/>
            <a:r>
              <a:t>Inhalation</a:t>
            </a:r>
          </a:p>
        </p:txBody>
      </p:sp>
      <p:sp>
        <p:nvSpPr>
          <p:cNvPr id="588" name="Shape 588"/>
          <p:cNvSpPr/>
          <p:nvPr/>
        </p:nvSpPr>
        <p:spPr>
          <a:xfrm>
            <a:off x="4535875" y="4172373"/>
            <a:ext cx="901949"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latin typeface="Arial"/>
                <a:ea typeface="Arial"/>
                <a:cs typeface="Arial"/>
                <a:sym typeface="Arial"/>
              </a:defRPr>
            </a:lvl1pPr>
          </a:lstStyle>
          <a:p>
            <a:pPr/>
            <a:r>
              <a:t>Parabronchi</a:t>
            </a:r>
          </a:p>
        </p:txBody>
      </p:sp>
      <p:sp>
        <p:nvSpPr>
          <p:cNvPr id="589" name="Shape 589"/>
          <p:cNvSpPr/>
          <p:nvPr/>
        </p:nvSpPr>
        <p:spPr>
          <a:xfrm>
            <a:off x="4097866" y="4754879"/>
            <a:ext cx="783333" cy="1728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solidFill>
                  <a:srgbClr val="808080"/>
                </a:solidFill>
                <a:latin typeface="Arial"/>
                <a:ea typeface="Arial"/>
                <a:cs typeface="Arial"/>
                <a:sym typeface="Arial"/>
              </a:defRPr>
            </a:lvl1pPr>
          </a:lstStyle>
          <a:p>
            <a:pPr/>
            <a:r>
              <a:t>Exhalation</a:t>
            </a:r>
          </a:p>
        </p:txBody>
      </p:sp>
      <p:sp>
        <p:nvSpPr>
          <p:cNvPr id="590" name="Shape 590"/>
          <p:cNvSpPr/>
          <p:nvPr/>
        </p:nvSpPr>
        <p:spPr>
          <a:xfrm>
            <a:off x="6016977" y="3544711"/>
            <a:ext cx="1481709"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200">
                <a:solidFill>
                  <a:srgbClr val="E01E3A"/>
                </a:solidFill>
                <a:latin typeface="Arial Black"/>
                <a:ea typeface="Arial Black"/>
                <a:cs typeface="Arial Black"/>
                <a:sym typeface="Arial Black"/>
              </a:defRPr>
            </a:lvl1pPr>
          </a:lstStyle>
          <a:p>
            <a:pPr/>
            <a:r>
              <a:t>Posterior air sacs</a:t>
            </a:r>
          </a:p>
        </p:txBody>
      </p:sp>
      <p:sp>
        <p:nvSpPr>
          <p:cNvPr id="591" name="Shape 591"/>
          <p:cNvSpPr/>
          <p:nvPr/>
        </p:nvSpPr>
        <p:spPr>
          <a:xfrm>
            <a:off x="6811715" y="4614897"/>
            <a:ext cx="419299"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200">
                <a:solidFill>
                  <a:srgbClr val="E01E3A"/>
                </a:solidFill>
                <a:latin typeface="Arial Black"/>
                <a:ea typeface="Arial Black"/>
                <a:cs typeface="Arial Black"/>
                <a:sym typeface="Arial Black"/>
              </a:defRPr>
            </a:lvl1pPr>
          </a:lstStyle>
          <a:p>
            <a:pPr/>
            <a:r>
              <a:t>Lung</a:t>
            </a:r>
          </a:p>
        </p:txBody>
      </p:sp>
      <p:sp>
        <p:nvSpPr>
          <p:cNvPr id="592" name="Shape 592"/>
          <p:cNvSpPr/>
          <p:nvPr/>
        </p:nvSpPr>
        <p:spPr>
          <a:xfrm>
            <a:off x="4492977" y="6895253"/>
            <a:ext cx="740694" cy="431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200">
                <a:solidFill>
                  <a:srgbClr val="E01E3A"/>
                </a:solidFill>
                <a:latin typeface="Arial Black"/>
                <a:ea typeface="Arial Black"/>
                <a:cs typeface="Arial Black"/>
                <a:sym typeface="Arial Black"/>
              </a:defRPr>
            </a:pPr>
            <a:r>
              <a:t>Anterior</a:t>
            </a:r>
          </a:p>
          <a:p>
            <a:pPr algn="l" defTabSz="1300480">
              <a:defRPr sz="1200">
                <a:solidFill>
                  <a:srgbClr val="E01E3A"/>
                </a:solidFill>
                <a:latin typeface="Arial Black"/>
                <a:ea typeface="Arial Black"/>
                <a:cs typeface="Arial Black"/>
                <a:sym typeface="Arial Black"/>
              </a:defRPr>
            </a:pPr>
            <a:r>
              <a:t>air sacs</a:t>
            </a:r>
          </a:p>
        </p:txBody>
      </p:sp>
      <p:sp>
        <p:nvSpPr>
          <p:cNvPr id="593" name="Shape 593"/>
          <p:cNvSpPr/>
          <p:nvPr/>
        </p:nvSpPr>
        <p:spPr>
          <a:xfrm>
            <a:off x="4068515" y="8236373"/>
            <a:ext cx="89919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200">
                <a:solidFill>
                  <a:srgbClr val="E01E3A"/>
                </a:solidFill>
                <a:latin typeface="Arial Black"/>
                <a:ea typeface="Arial Black"/>
                <a:cs typeface="Arial Black"/>
                <a:sym typeface="Arial Black"/>
              </a:defRPr>
            </a:lvl1pPr>
          </a:lstStyle>
          <a:p>
            <a:pPr/>
            <a:r>
              <a:t>Exhalation</a:t>
            </a:r>
          </a:p>
        </p:txBody>
      </p:sp>
      <p:sp>
        <p:nvSpPr>
          <p:cNvPr id="594" name="Shape 594"/>
          <p:cNvSpPr/>
          <p:nvPr/>
        </p:nvSpPr>
        <p:spPr>
          <a:xfrm>
            <a:off x="4179146" y="6353386"/>
            <a:ext cx="732359"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solidFill>
                  <a:srgbClr val="808080"/>
                </a:solidFill>
                <a:latin typeface="Arial"/>
                <a:ea typeface="Arial"/>
                <a:cs typeface="Arial"/>
                <a:sym typeface="Arial"/>
              </a:defRPr>
            </a:lvl1pPr>
          </a:lstStyle>
          <a:p>
            <a:pPr/>
            <a:r>
              <a:t>Inhalation</a:t>
            </a:r>
          </a:p>
        </p:txBody>
      </p:sp>
      <p:sp>
        <p:nvSpPr>
          <p:cNvPr id="595" name="Shape 595"/>
          <p:cNvSpPr/>
          <p:nvPr/>
        </p:nvSpPr>
        <p:spPr>
          <a:xfrm flipH="1" flipV="1">
            <a:off x="5513493" y="4289777"/>
            <a:ext cx="189654" cy="15804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96" name="Shape 596"/>
          <p:cNvSpPr/>
          <p:nvPr/>
        </p:nvSpPr>
        <p:spPr>
          <a:xfrm>
            <a:off x="5513493" y="4289777"/>
            <a:ext cx="279965" cy="8128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97" name="Shape 597"/>
          <p:cNvSpPr/>
          <p:nvPr/>
        </p:nvSpPr>
        <p:spPr>
          <a:xfrm flipH="1" flipV="1">
            <a:off x="5518008" y="4285262"/>
            <a:ext cx="361246" cy="1806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01" name="Shape 601"/>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Ventilation in Birds </a:t>
            </a:r>
          </a:p>
        </p:txBody>
      </p:sp>
      <p:sp>
        <p:nvSpPr>
          <p:cNvPr id="602" name="Shape 60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Three features make the avian ventilatory system efficient:</a:t>
            </a:r>
            <a:endParaRPr sz="2800"/>
          </a:p>
          <a:p>
            <a:pPr lvl="1" marL="976923" indent="-545123" defTabSz="1300480">
              <a:spcBef>
                <a:spcPts val="800"/>
              </a:spcBef>
              <a:buClr>
                <a:srgbClr val="000000"/>
              </a:buClr>
              <a:buSzPct val="100000"/>
              <a:buAutoNum type="arabicPeriod" startAt="1"/>
              <a:defRPr>
                <a:latin typeface="Arial"/>
                <a:ea typeface="Arial"/>
                <a:cs typeface="Arial"/>
                <a:sym typeface="Arial"/>
              </a:defRPr>
            </a:pPr>
            <a:r>
              <a:t>Dead space in bird lungs is restricted to a short stretch of trachea, between the mouth and anterior </a:t>
            </a:r>
            <a:br/>
            <a:r>
              <a:t>air sacs</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Birds exchange gases during both inhalation and exhalation</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capillaries in bird lungs cross the parabronchi </a:t>
            </a:r>
            <a:br/>
            <a:r>
              <a:t>in a very efficient perpendicular arrangement</a:t>
            </a:r>
          </a:p>
        </p:txBody>
      </p:sp>
      <p:sp>
        <p:nvSpPr>
          <p:cNvPr id="603" name="Shape 60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05" name="Shape 60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Homeostatic Control of Ventilation</a:t>
            </a:r>
          </a:p>
        </p:txBody>
      </p:sp>
      <p:sp>
        <p:nvSpPr>
          <p:cNvPr id="606" name="Shape 606"/>
          <p:cNvSpPr/>
          <p:nvPr>
            <p:ph type="body" idx="4294967295"/>
          </p:nvPr>
        </p:nvSpPr>
        <p:spPr>
          <a:xfrm>
            <a:off x="205457" y="1819768"/>
            <a:ext cx="12347788" cy="7482278"/>
          </a:xfrm>
          <a:prstGeom prst="rect">
            <a:avLst/>
          </a:prstGeom>
        </p:spPr>
        <p:txBody>
          <a:bodyPr lIns="0" tIns="0" rIns="0" bIns="0" anchor="t"/>
          <a:lstStyle>
            <a:lvl1pPr marL="379185" indent="-379185" defTabSz="1300480">
              <a:spcBef>
                <a:spcPts val="900"/>
              </a:spcBef>
              <a:buClr>
                <a:srgbClr val="9D002D"/>
              </a:buClr>
              <a:buSzPct val="100000"/>
              <a:buFont typeface="Wingdings"/>
              <a:buChar char="▪"/>
              <a:defRPr sz="3800">
                <a:latin typeface="Arial"/>
                <a:ea typeface="Arial"/>
                <a:cs typeface="Arial"/>
                <a:sym typeface="Arial"/>
              </a:defRPr>
            </a:lvl1pPr>
            <a:lvl2pPr marL="836246" indent="-404446" defTabSz="1300480">
              <a:spcBef>
                <a:spcPts val="800"/>
              </a:spcBef>
              <a:buClr>
                <a:srgbClr val="9D002D"/>
              </a:buClr>
              <a:buSzPct val="100000"/>
              <a:buChar char="–"/>
              <a:defRPr>
                <a:latin typeface="Arial"/>
                <a:ea typeface="Arial"/>
                <a:cs typeface="Arial"/>
                <a:sym typeface="Arial"/>
              </a:defRPr>
            </a:lvl2pPr>
          </a:lstStyle>
          <a:p>
            <a:pPr/>
            <a:r>
              <a:t>At rest, the mammalian rate of breathing is established by the medullary respiratory center, an area at the base of the brain</a:t>
            </a:r>
          </a:p>
          <a:p>
            <a:pPr lvl="1"/>
            <a:r>
              <a:t>The medullary respiratory center stimulates the rib and diaphragm muscle to expand and contract</a:t>
            </a:r>
          </a:p>
        </p:txBody>
      </p:sp>
      <p:sp>
        <p:nvSpPr>
          <p:cNvPr id="607" name="Shape 60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09" name="Shape 60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Homeostatic Control of Ventilation</a:t>
            </a:r>
          </a:p>
        </p:txBody>
      </p:sp>
      <p:sp>
        <p:nvSpPr>
          <p:cNvPr id="610" name="Shape 610"/>
          <p:cNvSpPr/>
          <p:nvPr>
            <p:ph type="body" idx="4294967295"/>
          </p:nvPr>
        </p:nvSpPr>
        <p:spPr>
          <a:xfrm>
            <a:off x="205457" y="1819768"/>
            <a:ext cx="12293601" cy="70126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During exercise, muscles take up more oxygen from the blood</a:t>
            </a:r>
          </a:p>
          <a:p>
            <a:pPr lvl="1" marL="836246" indent="-404446" defTabSz="1300480">
              <a:spcBef>
                <a:spcPts val="800"/>
              </a:spcBef>
              <a:buClr>
                <a:srgbClr val="9D002D"/>
              </a:buClr>
              <a:buSzPct val="100000"/>
              <a:buChar char="–"/>
              <a:defRPr>
                <a:latin typeface="Arial"/>
                <a:ea typeface="Arial"/>
                <a:cs typeface="Arial"/>
                <a:sym typeface="Arial"/>
              </a:defRPr>
            </a:pPr>
            <a:r>
              <a:t>The partial pressure of oxygen in the blood (</a:t>
            </a:r>
            <a:r>
              <a:rPr i="1"/>
              <a:t>P</a:t>
            </a:r>
            <a:r>
              <a:rPr baseline="-8888"/>
              <a:t>O</a:t>
            </a:r>
            <a:r>
              <a:rPr baseline="-19722"/>
              <a:t>2</a:t>
            </a:r>
            <a:r>
              <a:t>) decreases</a:t>
            </a:r>
          </a:p>
          <a:p>
            <a:pPr lvl="1" marL="836246" indent="-404446" defTabSz="1300480">
              <a:spcBef>
                <a:spcPts val="800"/>
              </a:spcBef>
              <a:buClr>
                <a:srgbClr val="9D002D"/>
              </a:buClr>
              <a:buSzPct val="100000"/>
              <a:buChar char="–"/>
              <a:defRPr>
                <a:latin typeface="Arial"/>
                <a:ea typeface="Arial"/>
                <a:cs typeface="Arial"/>
                <a:sym typeface="Arial"/>
              </a:defRPr>
            </a:pPr>
            <a:r>
              <a:t>At the same time, the muscles release larger amounts of carbon dioxide, increasing its partial pressure (</a:t>
            </a:r>
            <a:r>
              <a:rPr i="1"/>
              <a:t>P</a:t>
            </a:r>
            <a:r>
              <a:rPr baseline="-8888"/>
              <a:t>CO</a:t>
            </a:r>
            <a:r>
              <a:rPr baseline="-19722"/>
              <a:t>2</a:t>
            </a:r>
            <a:r>
              <a:t>) in the blood</a:t>
            </a:r>
          </a:p>
        </p:txBody>
      </p:sp>
      <p:sp>
        <p:nvSpPr>
          <p:cNvPr id="611" name="Shape 61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13" name="Shape 61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Homeostatic Control of Ventilation</a:t>
            </a:r>
          </a:p>
        </p:txBody>
      </p:sp>
      <p:sp>
        <p:nvSpPr>
          <p:cNvPr id="614" name="Shape 614"/>
          <p:cNvSpPr/>
          <p:nvPr>
            <p:ph type="body" idx="4294967295"/>
          </p:nvPr>
        </p:nvSpPr>
        <p:spPr>
          <a:xfrm>
            <a:off x="205457" y="1819768"/>
            <a:ext cx="12480997" cy="7703540"/>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Increased CO</a:t>
            </a:r>
            <a:r>
              <a:rPr baseline="-20000"/>
              <a:t>2</a:t>
            </a:r>
            <a:r>
              <a:t> reacts with water in the blood and cerebrospinal fluid (CSF) to form carbonic acid, H</a:t>
            </a:r>
            <a:r>
              <a:rPr baseline="-20000"/>
              <a:t>2</a:t>
            </a:r>
            <a:r>
              <a:t>CO</a:t>
            </a:r>
            <a:r>
              <a:rPr baseline="-20000"/>
              <a:t>3</a:t>
            </a:r>
            <a:r>
              <a:t>, which quickly dissociates into a hydrogen </a:t>
            </a:r>
            <a:br/>
            <a:r>
              <a:t>ion, H</a:t>
            </a:r>
            <a:r>
              <a:rPr baseline="30526"/>
              <a:t>+</a:t>
            </a:r>
            <a:r>
              <a:t>, and a bicarbonate ion, HCO</a:t>
            </a:r>
            <a:r>
              <a:rPr baseline="-20000"/>
              <a:t>3</a:t>
            </a:r>
            <a:r>
              <a:rPr baseline="30526">
                <a:latin typeface="Symbol"/>
                <a:ea typeface="Symbol"/>
                <a:cs typeface="Symbol"/>
                <a:sym typeface="Symbol"/>
              </a:rPr>
              <a:t>−</a:t>
            </a:r>
            <a:endParaRPr baseline="30526">
              <a:latin typeface="Symbol"/>
              <a:ea typeface="Symbol"/>
              <a:cs typeface="Symbol"/>
              <a:sym typeface="Symbol"/>
            </a:endParaRPr>
          </a:p>
          <a:p>
            <a:pPr marL="397368" indent="-397368" algn="ctr" defTabSz="1300480">
              <a:spcBef>
                <a:spcPts val="900"/>
              </a:spcBef>
              <a:buClr>
                <a:srgbClr val="9D002D"/>
              </a:buClr>
              <a:buSzTx/>
              <a:buFont typeface="Wingdings"/>
              <a:buNone/>
              <a:defRPr sz="3800">
                <a:latin typeface="Arial"/>
                <a:ea typeface="Arial"/>
                <a:cs typeface="Arial"/>
                <a:sym typeface="Arial"/>
              </a:defRPr>
            </a:pPr>
            <a:r>
              <a:t>CO</a:t>
            </a:r>
            <a:r>
              <a:rPr baseline="-20000"/>
              <a:t>2</a:t>
            </a:r>
            <a:r>
              <a:t> </a:t>
            </a:r>
            <a:r>
              <a:rPr>
                <a:latin typeface="Symbol"/>
                <a:ea typeface="Symbol"/>
                <a:cs typeface="Symbol"/>
                <a:sym typeface="Symbol"/>
              </a:rPr>
              <a:t>+</a:t>
            </a:r>
            <a:r>
              <a:t> H</a:t>
            </a:r>
            <a:r>
              <a:rPr baseline="-20000"/>
              <a:t>2</a:t>
            </a:r>
            <a:r>
              <a:t>O </a:t>
            </a:r>
            <a:r>
              <a:rPr>
                <a:latin typeface="Symbol"/>
                <a:ea typeface="Symbol"/>
                <a:cs typeface="Symbol"/>
                <a:sym typeface="Symbol"/>
              </a:rPr>
              <a:t>↔</a:t>
            </a:r>
            <a:r>
              <a:t> H</a:t>
            </a:r>
            <a:r>
              <a:rPr baseline="-20000"/>
              <a:t>2</a:t>
            </a:r>
            <a:r>
              <a:t>CO</a:t>
            </a:r>
            <a:r>
              <a:rPr baseline="-20000"/>
              <a:t>3</a:t>
            </a:r>
            <a:r>
              <a:t> </a:t>
            </a:r>
            <a:r>
              <a:rPr>
                <a:latin typeface="Symbol"/>
                <a:ea typeface="Symbol"/>
                <a:cs typeface="Symbol"/>
                <a:sym typeface="Symbol"/>
              </a:rPr>
              <a:t>↔</a:t>
            </a:r>
            <a:r>
              <a:t> H</a:t>
            </a:r>
            <a:r>
              <a:rPr baseline="30526"/>
              <a:t>+</a:t>
            </a:r>
            <a:r>
              <a:t> </a:t>
            </a:r>
            <a:r>
              <a:rPr>
                <a:latin typeface="Symbol"/>
                <a:ea typeface="Symbol"/>
                <a:cs typeface="Symbol"/>
                <a:sym typeface="Symbol"/>
              </a:rPr>
              <a:t>+</a:t>
            </a:r>
            <a:r>
              <a:t> HCO</a:t>
            </a:r>
            <a:r>
              <a:rPr baseline="-20000"/>
              <a:t>3</a:t>
            </a:r>
            <a:r>
              <a:rPr baseline="30526">
                <a:latin typeface="Symbol"/>
                <a:ea typeface="Symbol"/>
                <a:cs typeface="Symbol"/>
                <a:sym typeface="Symbol"/>
              </a:rPr>
              <a:t>−</a:t>
            </a:r>
            <a:endParaRPr baseline="30526">
              <a:latin typeface="Symbol"/>
              <a:ea typeface="Symbol"/>
              <a:cs typeface="Symbol"/>
              <a:sym typeface="Symbol"/>
            </a:endParaRP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release of hydrogen ions lowers the blood and CSF pH, which is sensed by specialized neurons, leading to the medullary respiratory center and increasing the breathing rate, which returns the </a:t>
            </a:r>
            <a:br/>
            <a:r>
              <a:t>partial pressures of these two gases to resting levels</a:t>
            </a:r>
          </a:p>
        </p:txBody>
      </p:sp>
      <p:sp>
        <p:nvSpPr>
          <p:cNvPr id="615" name="Shape 61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17" name="Shape 61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Homeostatic Control of Ventilation</a:t>
            </a:r>
          </a:p>
        </p:txBody>
      </p:sp>
      <p:sp>
        <p:nvSpPr>
          <p:cNvPr id="618" name="Shape 61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These neurological signals cause the breathing rate to increase</a:t>
            </a:r>
          </a:p>
          <a:p>
            <a:pPr lvl="1" marL="836246" indent="-404446" defTabSz="1300480">
              <a:spcBef>
                <a:spcPts val="800"/>
              </a:spcBef>
              <a:buClr>
                <a:srgbClr val="9D002D"/>
              </a:buClr>
              <a:buSzPct val="100000"/>
              <a:buChar char="–"/>
              <a:defRPr>
                <a:latin typeface="Arial"/>
                <a:ea typeface="Arial"/>
                <a:cs typeface="Arial"/>
                <a:sym typeface="Arial"/>
              </a:defRPr>
            </a:pPr>
            <a:r>
              <a:t>This increases the rate of oxygen delivery to tissues and muscles</a:t>
            </a:r>
          </a:p>
          <a:p>
            <a:pPr lvl="1" marL="836246" indent="-404446" defTabSz="1300480">
              <a:spcBef>
                <a:spcPts val="800"/>
              </a:spcBef>
              <a:buClr>
                <a:srgbClr val="9D002D"/>
              </a:buClr>
              <a:buSzPct val="100000"/>
              <a:buChar char="–"/>
              <a:defRPr>
                <a:latin typeface="Arial"/>
                <a:ea typeface="Arial"/>
                <a:cs typeface="Arial"/>
                <a:sym typeface="Arial"/>
              </a:defRPr>
            </a:pPr>
            <a:r>
              <a:t>The rate of elimination of carbon dioxide is also increased</a:t>
            </a:r>
          </a:p>
          <a:p>
            <a:pPr lvl="1" marL="836246" indent="-404446" defTabSz="1300480">
              <a:spcBef>
                <a:spcPts val="800"/>
              </a:spcBef>
              <a:buClr>
                <a:srgbClr val="9D002D"/>
              </a:buClr>
              <a:buSzPct val="100000"/>
              <a:buChar char="–"/>
              <a:defRPr>
                <a:latin typeface="Arial"/>
                <a:ea typeface="Arial"/>
                <a:cs typeface="Arial"/>
                <a:sym typeface="Arial"/>
              </a:defRPr>
            </a:pPr>
            <a:r>
              <a:t>The partial pressures of oxygen and carbon dioxide are restored, even during intense exercise</a:t>
            </a:r>
          </a:p>
        </p:txBody>
      </p:sp>
      <p:sp>
        <p:nvSpPr>
          <p:cNvPr id="619" name="Shape 61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1" name="Shape 621"/>
          <p:cNvSpPr/>
          <p:nvPr>
            <p:ph type="title" idx="4294967295"/>
          </p:nvPr>
        </p:nvSpPr>
        <p:spPr>
          <a:xfrm>
            <a:off x="108373" y="273191"/>
            <a:ext cx="12788054" cy="1280161"/>
          </a:xfrm>
          <a:prstGeom prst="rect">
            <a:avLst/>
          </a:prstGeom>
        </p:spPr>
        <p:txBody>
          <a:bodyPr lIns="0" tIns="0" rIns="0" bIns="0" anchor="t"/>
          <a:lstStyle/>
          <a:p>
            <a:pPr algn="l" defTabSz="1131417">
              <a:lnSpc>
                <a:spcPct val="90000"/>
              </a:lnSpc>
              <a:defRPr b="1" sz="3828">
                <a:solidFill>
                  <a:srgbClr val="9D002D"/>
                </a:solidFill>
                <a:latin typeface="Times New Roman"/>
                <a:ea typeface="Times New Roman"/>
                <a:cs typeface="Times New Roman"/>
                <a:sym typeface="Times New Roman"/>
              </a:defRPr>
            </a:pPr>
            <a:r>
              <a:t>How Are Oxygen and Carbon Dioxide Transported in Blood?</a:t>
            </a:r>
            <a:br/>
          </a:p>
        </p:txBody>
      </p:sp>
      <p:sp>
        <p:nvSpPr>
          <p:cNvPr id="622" name="Shape 622"/>
          <p:cNvSpPr/>
          <p:nvPr>
            <p:ph type="body" idx="4294967295"/>
          </p:nvPr>
        </p:nvSpPr>
        <p:spPr>
          <a:xfrm>
            <a:off x="205457" y="2190044"/>
            <a:ext cx="12564535" cy="7315201"/>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Blood is a connective tissue consisting of cells </a:t>
            </a:r>
            <a:br/>
            <a:r>
              <a:t>and water</a:t>
            </a:r>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The blood has many functions:</a:t>
            </a:r>
          </a:p>
          <a:p>
            <a:pPr lvl="1" marL="829055" indent="-397255" defTabSz="1300480">
              <a:spcBef>
                <a:spcPts val="800"/>
              </a:spcBef>
              <a:buClr>
                <a:srgbClr val="9D002D"/>
              </a:buClr>
              <a:buSzPct val="100000"/>
              <a:buChar char="–"/>
              <a:defRPr sz="3400">
                <a:latin typeface="Arial"/>
                <a:ea typeface="Arial"/>
                <a:cs typeface="Arial"/>
                <a:sym typeface="Arial"/>
              </a:defRPr>
            </a:pPr>
            <a:r>
              <a:t>Transport oxygen and carbon dioxide</a:t>
            </a:r>
          </a:p>
          <a:p>
            <a:pPr lvl="1" marL="829055" indent="-397255" defTabSz="1300480">
              <a:spcBef>
                <a:spcPts val="800"/>
              </a:spcBef>
              <a:buClr>
                <a:srgbClr val="9D002D"/>
              </a:buClr>
              <a:buSzPct val="100000"/>
              <a:buChar char="–"/>
              <a:defRPr sz="3400">
                <a:latin typeface="Arial"/>
                <a:ea typeface="Arial"/>
                <a:cs typeface="Arial"/>
                <a:sym typeface="Arial"/>
              </a:defRPr>
            </a:pPr>
            <a:r>
              <a:t>Transport nutrients to cells from the digestive system</a:t>
            </a:r>
          </a:p>
          <a:p>
            <a:pPr lvl="1" marL="829055" indent="-397255" defTabSz="1300480">
              <a:spcBef>
                <a:spcPts val="800"/>
              </a:spcBef>
              <a:buClr>
                <a:srgbClr val="9D002D"/>
              </a:buClr>
              <a:buSzPct val="100000"/>
              <a:buChar char="–"/>
              <a:defRPr sz="3400">
                <a:latin typeface="Arial"/>
                <a:ea typeface="Arial"/>
                <a:cs typeface="Arial"/>
                <a:sym typeface="Arial"/>
              </a:defRPr>
            </a:pPr>
            <a:r>
              <a:t>Conveys hormones to target tissues and organs</a:t>
            </a:r>
          </a:p>
          <a:p>
            <a:pPr lvl="1" marL="829055" indent="-397255" defTabSz="1300480">
              <a:spcBef>
                <a:spcPts val="800"/>
              </a:spcBef>
              <a:buClr>
                <a:srgbClr val="9D002D"/>
              </a:buClr>
              <a:buSzPct val="100000"/>
              <a:buChar char="–"/>
              <a:defRPr sz="3400">
                <a:latin typeface="Arial"/>
                <a:ea typeface="Arial"/>
                <a:cs typeface="Arial"/>
                <a:sym typeface="Arial"/>
              </a:defRPr>
            </a:pPr>
            <a:r>
              <a:t>Delivers cells of the immune system</a:t>
            </a:r>
          </a:p>
          <a:p>
            <a:pPr lvl="1" marL="829055" indent="-397255" defTabSz="1300480">
              <a:spcBef>
                <a:spcPts val="800"/>
              </a:spcBef>
              <a:buClr>
                <a:srgbClr val="9D002D"/>
              </a:buClr>
              <a:buSzPct val="100000"/>
              <a:buChar char="–"/>
              <a:defRPr sz="3400">
                <a:latin typeface="Arial"/>
                <a:ea typeface="Arial"/>
                <a:cs typeface="Arial"/>
                <a:sym typeface="Arial"/>
              </a:defRPr>
            </a:pPr>
            <a:r>
              <a:t>Distributes heat</a:t>
            </a:r>
            <a:endParaRPr sz="3600"/>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The water portion is often referred to as an extracellular matrix, or simply the </a:t>
            </a:r>
            <a:r>
              <a:rPr b="1"/>
              <a:t>plasma</a:t>
            </a:r>
          </a:p>
        </p:txBody>
      </p:sp>
      <p:sp>
        <p:nvSpPr>
          <p:cNvPr id="623" name="Shape 623"/>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5" name="Shape 62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Cellular Components of the Blood</a:t>
            </a:r>
          </a:p>
        </p:txBody>
      </p:sp>
      <p:sp>
        <p:nvSpPr>
          <p:cNvPr id="626" name="Shape 626"/>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tabLst>
                <a:tab pos="1206500" algn="l"/>
              </a:tabLst>
              <a:defRPr sz="3800">
                <a:latin typeface="Arial"/>
                <a:ea typeface="Arial"/>
                <a:cs typeface="Arial"/>
                <a:sym typeface="Arial"/>
              </a:defRPr>
            </a:pPr>
            <a:r>
              <a:t>The blood has cellular components:</a:t>
            </a:r>
          </a:p>
          <a:p>
            <a:pPr lvl="1" indent="-457200" defTabSz="1300480">
              <a:spcBef>
                <a:spcPts val="800"/>
              </a:spcBef>
              <a:buClr>
                <a:srgbClr val="000000"/>
              </a:buClr>
              <a:buSzPct val="100000"/>
              <a:buAutoNum type="arabicPeriod" startAt="1"/>
              <a:tabLst>
                <a:tab pos="1206500" algn="l"/>
              </a:tabLst>
              <a:defRPr>
                <a:latin typeface="Arial"/>
                <a:ea typeface="Arial"/>
                <a:cs typeface="Arial"/>
                <a:sym typeface="Arial"/>
              </a:defRPr>
            </a:pPr>
            <a:r>
              <a:t> </a:t>
            </a:r>
            <a:r>
              <a:rPr b="1"/>
              <a:t>Platelets </a:t>
            </a:r>
            <a:r>
              <a:t>are cell fragments that minimize blood loss</a:t>
            </a:r>
          </a:p>
          <a:p>
            <a:pPr lvl="1" indent="-457200" defTabSz="1300480">
              <a:spcBef>
                <a:spcPts val="800"/>
              </a:spcBef>
              <a:buClr>
                <a:srgbClr val="000000"/>
              </a:buClr>
              <a:buSzPct val="100000"/>
              <a:buAutoNum type="arabicPeriod" startAt="1"/>
              <a:tabLst>
                <a:tab pos="1206500" algn="l"/>
              </a:tabLst>
              <a:defRPr>
                <a:latin typeface="Arial"/>
                <a:ea typeface="Arial"/>
                <a:cs typeface="Arial"/>
                <a:sym typeface="Arial"/>
              </a:defRPr>
            </a:pPr>
            <a:r>
              <a:t> </a:t>
            </a:r>
            <a:r>
              <a:rPr b="1"/>
              <a:t>White blood cells (WBCs) </a:t>
            </a:r>
            <a:r>
              <a:t>are part of the immune 	system</a:t>
            </a:r>
          </a:p>
          <a:p>
            <a:pPr lvl="1" indent="-457200" defTabSz="1300480">
              <a:spcBef>
                <a:spcPts val="800"/>
              </a:spcBef>
              <a:buClr>
                <a:srgbClr val="000000"/>
              </a:buClr>
              <a:buSzPct val="100000"/>
              <a:buAutoNum type="arabicPeriod" startAt="1"/>
              <a:tabLst>
                <a:tab pos="1206500" algn="l"/>
              </a:tabLst>
              <a:defRPr>
                <a:latin typeface="Arial"/>
                <a:ea typeface="Arial"/>
                <a:cs typeface="Arial"/>
                <a:sym typeface="Arial"/>
              </a:defRPr>
            </a:pPr>
            <a:r>
              <a:t> </a:t>
            </a:r>
            <a:r>
              <a:rPr b="1"/>
              <a:t>Red blood cells</a:t>
            </a:r>
            <a:r>
              <a:t> (RBCs) transport oxygen from the 	lungs to body tissues, and participate in transporting 	carbon dioxide from tissues to lungs</a:t>
            </a:r>
          </a:p>
          <a:p>
            <a:pPr lvl="2" marL="1328208" indent="-413808" defTabSz="1300480">
              <a:spcBef>
                <a:spcPts val="800"/>
              </a:spcBef>
              <a:buClr>
                <a:srgbClr val="9D002D"/>
              </a:buClr>
              <a:buSzPct val="100000"/>
              <a:buChar char="–"/>
              <a:tabLst>
                <a:tab pos="1206500" algn="l"/>
              </a:tabLst>
              <a:defRPr sz="3400">
                <a:latin typeface="Arial"/>
                <a:ea typeface="Arial"/>
                <a:cs typeface="Arial"/>
                <a:sym typeface="Arial"/>
              </a:defRPr>
            </a:pPr>
            <a:r>
              <a:t>In humans, red blood cells make up 99.9% of the formed elements</a:t>
            </a:r>
          </a:p>
        </p:txBody>
      </p:sp>
      <p:sp>
        <p:nvSpPr>
          <p:cNvPr id="627" name="Shape 62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9" name="Shape 62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Structure and Function of Hemoglobin</a:t>
            </a:r>
          </a:p>
        </p:txBody>
      </p:sp>
      <p:sp>
        <p:nvSpPr>
          <p:cNvPr id="630" name="Shape 630"/>
          <p:cNvSpPr/>
          <p:nvPr>
            <p:ph type="body" idx="4294967295"/>
          </p:nvPr>
        </p:nvSpPr>
        <p:spPr>
          <a:xfrm>
            <a:off x="205457" y="1819768"/>
            <a:ext cx="12480997" cy="76493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Red blood cells contain an oxygen-carrying molecule called </a:t>
            </a:r>
            <a:r>
              <a:rPr b="1"/>
              <a:t>hemoglobin</a:t>
            </a:r>
            <a:endParaRPr b="1"/>
          </a:p>
          <a:p>
            <a:pPr lvl="1" marL="836246" indent="-404446" defTabSz="1300480">
              <a:spcBef>
                <a:spcPts val="800"/>
              </a:spcBef>
              <a:buClr>
                <a:srgbClr val="9D002D"/>
              </a:buClr>
              <a:buSzPct val="100000"/>
              <a:buChar char="–"/>
              <a:defRPr>
                <a:latin typeface="Arial"/>
                <a:ea typeface="Arial"/>
                <a:cs typeface="Arial"/>
                <a:sym typeface="Arial"/>
              </a:defRPr>
            </a:pPr>
            <a:r>
              <a:t>Hemoglobin consists of four polypeptide chains, each of which binds to a nonprotein group called a </a:t>
            </a:r>
            <a:r>
              <a:rPr b="1"/>
              <a:t>heme</a:t>
            </a:r>
          </a:p>
          <a:p>
            <a:pPr lvl="1" marL="836246" indent="-404446" defTabSz="1300480">
              <a:spcBef>
                <a:spcPts val="800"/>
              </a:spcBef>
              <a:buClr>
                <a:srgbClr val="9D002D"/>
              </a:buClr>
              <a:buSzPct val="100000"/>
              <a:buChar char="–"/>
              <a:defRPr>
                <a:latin typeface="Arial"/>
                <a:ea typeface="Arial"/>
                <a:cs typeface="Arial"/>
                <a:sym typeface="Arial"/>
              </a:defRPr>
            </a:pPr>
            <a:r>
              <a:t>Each heme contains an iron ion (Fe</a:t>
            </a:r>
            <a:r>
              <a:rPr baseline="30555"/>
              <a:t>2+</a:t>
            </a:r>
            <a:r>
              <a:t>) that can bind </a:t>
            </a:r>
            <a:br/>
            <a:r>
              <a:t>to an oxygen molecule</a:t>
            </a:r>
          </a:p>
          <a:p>
            <a:pPr lvl="1" marL="836246" indent="-404446" defTabSz="1300480">
              <a:spcBef>
                <a:spcPts val="800"/>
              </a:spcBef>
              <a:buClr>
                <a:srgbClr val="9D002D"/>
              </a:buClr>
              <a:buSzPct val="100000"/>
              <a:buChar char="–"/>
              <a:defRPr>
                <a:latin typeface="Arial"/>
                <a:ea typeface="Arial"/>
                <a:cs typeface="Arial"/>
                <a:sym typeface="Arial"/>
              </a:defRPr>
            </a:pPr>
            <a:r>
              <a:t>Each hemoglobin molecule can thus bind up to four oxygen molecules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blood, 98.5% of the oxygen is bound to hemoglobin</a:t>
            </a:r>
          </a:p>
          <a:p>
            <a:pPr lvl="1" marL="836246" indent="-404446" defTabSz="1300480">
              <a:spcBef>
                <a:spcPts val="800"/>
              </a:spcBef>
              <a:buClr>
                <a:srgbClr val="9D002D"/>
              </a:buClr>
              <a:buSzPct val="100000"/>
              <a:buChar char="–"/>
              <a:defRPr>
                <a:latin typeface="Arial"/>
                <a:ea typeface="Arial"/>
                <a:cs typeface="Arial"/>
                <a:sym typeface="Arial"/>
              </a:defRPr>
            </a:pPr>
            <a:r>
              <a:t>The other 1.5% is dissolved in plasma</a:t>
            </a:r>
          </a:p>
        </p:txBody>
      </p:sp>
      <p:sp>
        <p:nvSpPr>
          <p:cNvPr id="631" name="Shape 63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 name="45_01_gas_exchange_U.jpg"/>
          <p:cNvPicPr>
            <a:picLocks noChangeAspect="1"/>
          </p:cNvPicPr>
          <p:nvPr/>
        </p:nvPicPr>
        <p:blipFill>
          <a:blip r:embed="rId3">
            <a:extLst/>
          </a:blip>
          <a:srcRect l="0" t="0" r="0" b="4386"/>
          <a:stretch>
            <a:fillRect/>
          </a:stretch>
        </p:blipFill>
        <p:spPr>
          <a:xfrm>
            <a:off x="422204" y="2535484"/>
            <a:ext cx="12158135" cy="4477175"/>
          </a:xfrm>
          <a:prstGeom prst="rect">
            <a:avLst/>
          </a:prstGeom>
          <a:ln w="12700">
            <a:miter lim="400000"/>
          </a:ln>
        </p:spPr>
      </p:pic>
      <p:sp>
        <p:nvSpPr>
          <p:cNvPr id="171" name="Shape 171"/>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a:t>
            </a:r>
          </a:p>
        </p:txBody>
      </p:sp>
      <p:sp>
        <p:nvSpPr>
          <p:cNvPr id="172" name="Shape 172"/>
          <p:cNvSpPr/>
          <p:nvPr/>
        </p:nvSpPr>
        <p:spPr>
          <a:xfrm>
            <a:off x="955039" y="2542257"/>
            <a:ext cx="1673512"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1. Ventilation</a:t>
            </a:r>
          </a:p>
        </p:txBody>
      </p:sp>
      <p:sp>
        <p:nvSpPr>
          <p:cNvPr id="173" name="Shape 173"/>
          <p:cNvSpPr/>
          <p:nvPr/>
        </p:nvSpPr>
        <p:spPr>
          <a:xfrm>
            <a:off x="3587608" y="2544515"/>
            <a:ext cx="2082380"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2. Gas exchange</a:t>
            </a:r>
          </a:p>
        </p:txBody>
      </p:sp>
      <p:sp>
        <p:nvSpPr>
          <p:cNvPr id="174" name="Shape 174"/>
          <p:cNvSpPr/>
          <p:nvPr/>
        </p:nvSpPr>
        <p:spPr>
          <a:xfrm>
            <a:off x="6753013" y="2544515"/>
            <a:ext cx="1689026"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3. Circulation</a:t>
            </a:r>
          </a:p>
        </p:txBody>
      </p:sp>
      <p:sp>
        <p:nvSpPr>
          <p:cNvPr id="175" name="Shape 175"/>
          <p:cNvSpPr/>
          <p:nvPr/>
        </p:nvSpPr>
        <p:spPr>
          <a:xfrm>
            <a:off x="9516533" y="2540000"/>
            <a:ext cx="2721186" cy="3302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4. Cellular respiration</a:t>
            </a:r>
          </a:p>
        </p:txBody>
      </p:sp>
      <p:sp>
        <p:nvSpPr>
          <p:cNvPr id="176" name="Shape 176"/>
          <p:cNvSpPr/>
          <p:nvPr/>
        </p:nvSpPr>
        <p:spPr>
          <a:xfrm>
            <a:off x="10704124" y="5935697"/>
            <a:ext cx="1447702"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Mitochondria</a:t>
            </a:r>
          </a:p>
        </p:txBody>
      </p:sp>
      <p:sp>
        <p:nvSpPr>
          <p:cNvPr id="177" name="Shape 177"/>
          <p:cNvSpPr/>
          <p:nvPr/>
        </p:nvSpPr>
        <p:spPr>
          <a:xfrm>
            <a:off x="11501119" y="4763911"/>
            <a:ext cx="1" cy="118307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178" name="Shape 178"/>
          <p:cNvSpPr/>
          <p:nvPr/>
        </p:nvSpPr>
        <p:spPr>
          <a:xfrm flipV="1">
            <a:off x="11501119" y="5247075"/>
            <a:ext cx="614117" cy="42897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179" name="Shape 179"/>
          <p:cNvSpPr/>
          <p:nvPr/>
        </p:nvSpPr>
        <p:spPr>
          <a:xfrm>
            <a:off x="6622062" y="6649155"/>
            <a:ext cx="207099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Circulatory system</a:t>
            </a:r>
          </a:p>
        </p:txBody>
      </p:sp>
      <p:sp>
        <p:nvSpPr>
          <p:cNvPr id="180" name="Shape 180"/>
          <p:cNvSpPr/>
          <p:nvPr/>
        </p:nvSpPr>
        <p:spPr>
          <a:xfrm rot="5400000">
            <a:off x="7670800" y="4877929"/>
            <a:ext cx="173849" cy="3350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11"/>
                  <a:pt x="10800" y="247"/>
                </a:cubicBezTo>
                <a:lnTo>
                  <a:pt x="10800" y="10553"/>
                </a:lnTo>
                <a:cubicBezTo>
                  <a:pt x="10800" y="10689"/>
                  <a:pt x="15635" y="10800"/>
                  <a:pt x="21600" y="10800"/>
                </a:cubicBezTo>
                <a:cubicBezTo>
                  <a:pt x="15635" y="10800"/>
                  <a:pt x="10800" y="10911"/>
                  <a:pt x="10800" y="11047"/>
                </a:cubicBezTo>
                <a:lnTo>
                  <a:pt x="10800" y="21353"/>
                </a:lnTo>
                <a:cubicBezTo>
                  <a:pt x="10800" y="21489"/>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181" name="Shape 181"/>
          <p:cNvSpPr/>
          <p:nvPr/>
        </p:nvSpPr>
        <p:spPr>
          <a:xfrm>
            <a:off x="1686559" y="6644640"/>
            <a:ext cx="213461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Respiratory system</a:t>
            </a:r>
          </a:p>
        </p:txBody>
      </p:sp>
      <p:sp>
        <p:nvSpPr>
          <p:cNvPr id="182" name="Shape 182"/>
          <p:cNvSpPr/>
          <p:nvPr/>
        </p:nvSpPr>
        <p:spPr>
          <a:xfrm rot="5400000">
            <a:off x="2751102" y="4351866"/>
            <a:ext cx="173850" cy="4402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11"/>
                  <a:pt x="10800" y="247"/>
                </a:cubicBezTo>
                <a:lnTo>
                  <a:pt x="10800" y="10519"/>
                </a:lnTo>
                <a:cubicBezTo>
                  <a:pt x="10800" y="10655"/>
                  <a:pt x="15635" y="10766"/>
                  <a:pt x="21600" y="10766"/>
                </a:cubicBezTo>
                <a:cubicBezTo>
                  <a:pt x="15635" y="10766"/>
                  <a:pt x="10800" y="10877"/>
                  <a:pt x="10800" y="11013"/>
                </a:cubicBezTo>
                <a:lnTo>
                  <a:pt x="10800" y="21353"/>
                </a:lnTo>
                <a:cubicBezTo>
                  <a:pt x="10800" y="21489"/>
                  <a:pt x="5965" y="21600"/>
                  <a:pt x="0" y="21600"/>
                </a:cubicBezTo>
              </a:path>
            </a:pathLst>
          </a:custGeom>
          <a:ln w="25400">
            <a:solidFill>
              <a:srgbClr val="000000"/>
            </a:solidFill>
          </a:ln>
        </p:spPr>
        <p:txBody>
          <a:bodyPr lIns="65023" tIns="65023" rIns="65023" bIns="65023" anchor="ctr"/>
          <a:lstStyle/>
          <a:p>
            <a:pPr defTabSz="1300480">
              <a:defRPr b="1" baseline="-19411" sz="3400">
                <a:latin typeface="Times"/>
                <a:ea typeface="Times"/>
                <a:cs typeface="Times"/>
                <a:sym typeface="Times"/>
              </a:defRPr>
            </a:pPr>
          </a:p>
        </p:txBody>
      </p:sp>
      <p:sp>
        <p:nvSpPr>
          <p:cNvPr id="183" name="Shape 183"/>
          <p:cNvSpPr/>
          <p:nvPr/>
        </p:nvSpPr>
        <p:spPr>
          <a:xfrm>
            <a:off x="1228230" y="3212817"/>
            <a:ext cx="1409863"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Environment</a:t>
            </a:r>
          </a:p>
        </p:txBody>
      </p:sp>
      <p:sp>
        <p:nvSpPr>
          <p:cNvPr id="184" name="Shape 184"/>
          <p:cNvSpPr/>
          <p:nvPr/>
        </p:nvSpPr>
        <p:spPr>
          <a:xfrm>
            <a:off x="7405510" y="4583288"/>
            <a:ext cx="660215"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solidFill>
                  <a:srgbClr val="E12530"/>
                </a:solidFill>
                <a:latin typeface="Arial"/>
                <a:ea typeface="Arial"/>
                <a:cs typeface="Arial"/>
                <a:sym typeface="Arial"/>
              </a:defRPr>
            </a:lvl1pPr>
          </a:lstStyle>
          <a:p>
            <a:pPr/>
            <a:r>
              <a:t>Blood</a:t>
            </a:r>
          </a:p>
        </p:txBody>
      </p:sp>
      <p:sp>
        <p:nvSpPr>
          <p:cNvPr id="185" name="Shape 185"/>
          <p:cNvSpPr/>
          <p:nvPr/>
        </p:nvSpPr>
        <p:spPr>
          <a:xfrm rot="16200000">
            <a:off x="3007517" y="4547745"/>
            <a:ext cx="215995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solidFill>
                  <a:srgbClr val="F1893A"/>
                </a:solidFill>
                <a:latin typeface="Arial"/>
                <a:ea typeface="Arial"/>
                <a:cs typeface="Arial"/>
                <a:sym typeface="Arial"/>
              </a:defRPr>
            </a:lvl1pPr>
          </a:lstStyle>
          <a:p>
            <a:pPr/>
            <a:r>
              <a:t>Respiratory surface</a:t>
            </a:r>
          </a:p>
        </p:txBody>
      </p:sp>
      <p:pic>
        <p:nvPicPr>
          <p:cNvPr id="186" name="45_01_gas_exchange.png"/>
          <p:cNvPicPr>
            <a:picLocks noChangeAspect="1"/>
          </p:cNvPicPr>
          <p:nvPr/>
        </p:nvPicPr>
        <p:blipFill>
          <a:blip r:embed="rId4">
            <a:extLst/>
          </a:blip>
          <a:stretch>
            <a:fillRect/>
          </a:stretch>
        </p:blipFill>
        <p:spPr>
          <a:xfrm>
            <a:off x="1271128" y="4617155"/>
            <a:ext cx="1413370" cy="336410"/>
          </a:xfrm>
          <a:prstGeom prst="rect">
            <a:avLst/>
          </a:prstGeom>
          <a:ln w="12700">
            <a:miter lim="400000"/>
          </a:ln>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Shape 633"/>
          <p:cNvSpPr/>
          <p:nvPr/>
        </p:nvSpPr>
        <p:spPr>
          <a:xfrm>
            <a:off x="3507054" y="4552950"/>
            <a:ext cx="5990692"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Hemoglobin - is it important?</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5" name="45_13_hemoglobin_U.jpg"/>
          <p:cNvPicPr>
            <a:picLocks noChangeAspect="1"/>
          </p:cNvPicPr>
          <p:nvPr/>
        </p:nvPicPr>
        <p:blipFill>
          <a:blip r:embed="rId3">
            <a:extLst/>
          </a:blip>
          <a:srcRect l="0" t="0" r="0" b="2410"/>
          <a:stretch>
            <a:fillRect/>
          </a:stretch>
        </p:blipFill>
        <p:spPr>
          <a:xfrm>
            <a:off x="2682239" y="194168"/>
            <a:ext cx="7640322" cy="9139487"/>
          </a:xfrm>
          <a:prstGeom prst="rect">
            <a:avLst/>
          </a:prstGeom>
          <a:ln w="12700">
            <a:miter lim="400000"/>
          </a:ln>
        </p:spPr>
      </p:pic>
      <p:sp>
        <p:nvSpPr>
          <p:cNvPr id="636" name="Shape 636"/>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45.13</a:t>
            </a:r>
          </a:p>
        </p:txBody>
      </p:sp>
      <p:sp>
        <p:nvSpPr>
          <p:cNvPr id="637" name="Shape 637"/>
          <p:cNvSpPr/>
          <p:nvPr/>
        </p:nvSpPr>
        <p:spPr>
          <a:xfrm>
            <a:off x="2731910" y="417688"/>
            <a:ext cx="1981363" cy="12741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Each hemoglobin</a:t>
            </a:r>
          </a:p>
          <a:p>
            <a:pPr algn="l" defTabSz="1300480">
              <a:lnSpc>
                <a:spcPct val="95000"/>
              </a:lnSpc>
              <a:defRPr b="1" sz="1800">
                <a:solidFill>
                  <a:srgbClr val="808080"/>
                </a:solidFill>
                <a:latin typeface="Arial"/>
                <a:ea typeface="Arial"/>
                <a:cs typeface="Arial"/>
                <a:sym typeface="Arial"/>
              </a:defRPr>
            </a:pPr>
            <a:r>
              <a:t>molecule can</a:t>
            </a:r>
          </a:p>
          <a:p>
            <a:pPr algn="l" defTabSz="1300480">
              <a:lnSpc>
                <a:spcPct val="95000"/>
              </a:lnSpc>
              <a:defRPr b="1" sz="1800">
                <a:solidFill>
                  <a:srgbClr val="808080"/>
                </a:solidFill>
                <a:latin typeface="Arial"/>
                <a:ea typeface="Arial"/>
                <a:cs typeface="Arial"/>
                <a:sym typeface="Arial"/>
              </a:defRPr>
            </a:pPr>
            <a:r>
              <a:t>bind up to four</a:t>
            </a:r>
          </a:p>
          <a:p>
            <a:pPr algn="l" defTabSz="1300480">
              <a:lnSpc>
                <a:spcPct val="95000"/>
              </a:lnSpc>
              <a:defRPr b="1" sz="1800">
                <a:solidFill>
                  <a:srgbClr val="808080"/>
                </a:solidFill>
                <a:latin typeface="Arial"/>
                <a:ea typeface="Arial"/>
                <a:cs typeface="Arial"/>
                <a:sym typeface="Arial"/>
              </a:defRPr>
            </a:pPr>
            <a:r>
              <a:t>molecules of</a:t>
            </a:r>
          </a:p>
          <a:p>
            <a:pPr algn="l" defTabSz="1300480">
              <a:lnSpc>
                <a:spcPct val="95000"/>
              </a:lnSpc>
              <a:defRPr b="1" sz="1800">
                <a:solidFill>
                  <a:srgbClr val="808080"/>
                </a:solidFill>
                <a:latin typeface="Arial"/>
                <a:ea typeface="Arial"/>
                <a:cs typeface="Arial"/>
                <a:sym typeface="Arial"/>
              </a:defRPr>
            </a:pPr>
            <a:r>
              <a:t>oxygen</a:t>
            </a:r>
          </a:p>
        </p:txBody>
      </p:sp>
      <p:sp>
        <p:nvSpPr>
          <p:cNvPr id="638" name="Shape 638"/>
          <p:cNvSpPr/>
          <p:nvPr/>
        </p:nvSpPr>
        <p:spPr>
          <a:xfrm>
            <a:off x="4903893" y="451555"/>
            <a:ext cx="1" cy="137724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39" name="Shape 639"/>
          <p:cNvSpPr/>
          <p:nvPr/>
        </p:nvSpPr>
        <p:spPr>
          <a:xfrm>
            <a:off x="4908392" y="968554"/>
            <a:ext cx="747349" cy="116359"/>
          </a:xfrm>
          <a:custGeom>
            <a:avLst/>
            <a:gdLst/>
            <a:ahLst/>
            <a:cxnLst>
              <a:cxn ang="0">
                <a:pos x="wd2" y="hd2"/>
              </a:cxn>
              <a:cxn ang="5400000">
                <a:pos x="wd2" y="hd2"/>
              </a:cxn>
              <a:cxn ang="10800000">
                <a:pos x="wd2" y="hd2"/>
              </a:cxn>
              <a:cxn ang="16200000">
                <a:pos x="wd2" y="hd2"/>
              </a:cxn>
            </a:cxnLst>
            <a:rect l="0" t="0" r="r" b="b"/>
            <a:pathLst>
              <a:path w="21600" h="19223" fill="norm" stroke="1" extrusionOk="0">
                <a:moveTo>
                  <a:pt x="0" y="19223"/>
                </a:moveTo>
                <a:cubicBezTo>
                  <a:pt x="1406" y="5958"/>
                  <a:pt x="7617" y="-2377"/>
                  <a:pt x="13872" y="605"/>
                </a:cubicBezTo>
                <a:cubicBezTo>
                  <a:pt x="17192" y="2188"/>
                  <a:pt x="20016" y="6779"/>
                  <a:pt x="21600" y="13164"/>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
        <p:nvSpPr>
          <p:cNvPr id="640" name="Shape 640"/>
          <p:cNvSpPr/>
          <p:nvPr/>
        </p:nvSpPr>
        <p:spPr>
          <a:xfrm>
            <a:off x="5689600" y="914399"/>
            <a:ext cx="275271" cy="29300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O</a:t>
            </a:r>
            <a:r>
              <a:rPr baseline="-20777"/>
              <a:t>2</a:t>
            </a:r>
          </a:p>
        </p:txBody>
      </p:sp>
      <p:sp>
        <p:nvSpPr>
          <p:cNvPr id="641" name="Shape 641"/>
          <p:cNvSpPr/>
          <p:nvPr/>
        </p:nvSpPr>
        <p:spPr>
          <a:xfrm>
            <a:off x="7369386" y="228035"/>
            <a:ext cx="1501057"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800">
                <a:latin typeface="Arial Black"/>
                <a:ea typeface="Arial Black"/>
                <a:cs typeface="Arial Black"/>
                <a:sym typeface="Arial Black"/>
              </a:defRPr>
            </a:lvl1pPr>
          </a:lstStyle>
          <a:p>
            <a:pPr/>
            <a:r>
              <a:t>Hemoglobin</a:t>
            </a:r>
          </a:p>
        </p:txBody>
      </p:sp>
      <p:sp>
        <p:nvSpPr>
          <p:cNvPr id="642" name="Shape 642"/>
          <p:cNvSpPr/>
          <p:nvPr/>
        </p:nvSpPr>
        <p:spPr>
          <a:xfrm>
            <a:off x="3294097" y="3244426"/>
            <a:ext cx="910284" cy="5450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O</a:t>
            </a:r>
            <a:r>
              <a:rPr baseline="-20777"/>
              <a:t>2</a:t>
            </a:r>
            <a:r>
              <a:t> from</a:t>
            </a:r>
          </a:p>
          <a:p>
            <a:pPr algn="l" defTabSz="1300480">
              <a:lnSpc>
                <a:spcPct val="95000"/>
              </a:lnSpc>
              <a:defRPr b="1" sz="1800">
                <a:latin typeface="Arial"/>
                <a:ea typeface="Arial"/>
                <a:cs typeface="Arial"/>
                <a:sym typeface="Arial"/>
              </a:defRPr>
            </a:pPr>
            <a:r>
              <a:t>lung</a:t>
            </a:r>
          </a:p>
        </p:txBody>
      </p:sp>
      <p:sp>
        <p:nvSpPr>
          <p:cNvPr id="643" name="Shape 643"/>
          <p:cNvSpPr/>
          <p:nvPr/>
        </p:nvSpPr>
        <p:spPr>
          <a:xfrm>
            <a:off x="3150916" y="7064586"/>
            <a:ext cx="1740372"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800">
                <a:latin typeface="Arial"/>
                <a:ea typeface="Arial"/>
                <a:cs typeface="Arial"/>
                <a:sym typeface="Arial"/>
              </a:defRPr>
            </a:pPr>
            <a:r>
              <a:t>1.5% of oxygen</a:t>
            </a:r>
          </a:p>
          <a:p>
            <a:pPr defTabSz="1300480">
              <a:lnSpc>
                <a:spcPct val="95000"/>
              </a:lnSpc>
              <a:defRPr b="1" sz="1800">
                <a:latin typeface="Arial"/>
                <a:ea typeface="Arial"/>
                <a:cs typeface="Arial"/>
                <a:sym typeface="Arial"/>
              </a:defRPr>
            </a:pPr>
            <a:r>
              <a:t>dissolves in</a:t>
            </a:r>
          </a:p>
          <a:p>
            <a:pPr defTabSz="1300480">
              <a:lnSpc>
                <a:spcPct val="95000"/>
              </a:lnSpc>
              <a:defRPr b="1" sz="1800">
                <a:latin typeface="Arial"/>
                <a:ea typeface="Arial"/>
                <a:cs typeface="Arial"/>
                <a:sym typeface="Arial"/>
              </a:defRPr>
            </a:pPr>
            <a:r>
              <a:t>blood plasma</a:t>
            </a:r>
          </a:p>
        </p:txBody>
      </p:sp>
      <p:sp>
        <p:nvSpPr>
          <p:cNvPr id="644" name="Shape 644"/>
          <p:cNvSpPr/>
          <p:nvPr/>
        </p:nvSpPr>
        <p:spPr>
          <a:xfrm>
            <a:off x="8509564" y="8994986"/>
            <a:ext cx="1405881" cy="29300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O</a:t>
            </a:r>
            <a:r>
              <a:rPr baseline="-20777"/>
              <a:t>2</a:t>
            </a:r>
            <a:r>
              <a:t> to tissues</a:t>
            </a:r>
          </a:p>
        </p:txBody>
      </p:sp>
      <p:sp>
        <p:nvSpPr>
          <p:cNvPr id="645" name="Shape 645"/>
          <p:cNvSpPr/>
          <p:nvPr/>
        </p:nvSpPr>
        <p:spPr>
          <a:xfrm>
            <a:off x="6317262" y="5389315"/>
            <a:ext cx="2618941" cy="9575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solidFill>
                  <a:srgbClr val="FFFFFF"/>
                </a:solidFill>
                <a:latin typeface="Arial Black"/>
                <a:ea typeface="Arial Black"/>
                <a:cs typeface="Arial Black"/>
                <a:sym typeface="Arial Black"/>
              </a:defRPr>
            </a:pPr>
            <a:r>
              <a:t>98.5% of oxygen</a:t>
            </a:r>
          </a:p>
          <a:p>
            <a:pPr algn="l" defTabSz="1300480">
              <a:lnSpc>
                <a:spcPct val="95000"/>
              </a:lnSpc>
              <a:defRPr sz="1800">
                <a:solidFill>
                  <a:srgbClr val="FFFFFF"/>
                </a:solidFill>
                <a:latin typeface="Arial Black"/>
                <a:ea typeface="Arial Black"/>
                <a:cs typeface="Arial Black"/>
                <a:sym typeface="Arial Black"/>
              </a:defRPr>
            </a:pPr>
            <a:r>
              <a:t>binds to hemoglobin</a:t>
            </a:r>
          </a:p>
          <a:p>
            <a:pPr algn="l" defTabSz="1300480">
              <a:lnSpc>
                <a:spcPct val="95000"/>
              </a:lnSpc>
              <a:defRPr sz="1800">
                <a:solidFill>
                  <a:srgbClr val="FFFFFF"/>
                </a:solidFill>
                <a:latin typeface="Arial Black"/>
                <a:ea typeface="Arial Black"/>
                <a:cs typeface="Arial Black"/>
                <a:sym typeface="Arial Black"/>
              </a:defRPr>
            </a:pPr>
            <a:r>
              <a:t>in red blood cells</a:t>
            </a:r>
          </a:p>
        </p:txBody>
      </p:sp>
      <p:sp>
        <p:nvSpPr>
          <p:cNvPr id="646" name="Shape 646"/>
          <p:cNvSpPr/>
          <p:nvPr/>
        </p:nvSpPr>
        <p:spPr>
          <a:xfrm>
            <a:off x="2831253" y="8532141"/>
            <a:ext cx="4268366" cy="5129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The rate of unloading depends on the</a:t>
            </a:r>
          </a:p>
          <a:p>
            <a:pPr algn="l" defTabSz="1300480">
              <a:lnSpc>
                <a:spcPct val="95000"/>
              </a:lnSpc>
              <a:defRPr b="1" sz="1800">
                <a:solidFill>
                  <a:srgbClr val="808080"/>
                </a:solidFill>
                <a:latin typeface="Arial"/>
                <a:ea typeface="Arial"/>
                <a:cs typeface="Arial"/>
                <a:sym typeface="Arial"/>
              </a:defRPr>
            </a:pPr>
            <a:r>
              <a:t>partial pressure of oxygen in the tissue</a:t>
            </a:r>
          </a:p>
        </p:txBody>
      </p:sp>
      <p:sp>
        <p:nvSpPr>
          <p:cNvPr id="647" name="Shape 647"/>
          <p:cNvSpPr/>
          <p:nvPr/>
        </p:nvSpPr>
        <p:spPr>
          <a:xfrm>
            <a:off x="7613226" y="8575039"/>
            <a:ext cx="1" cy="49671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48" name="Shape 648"/>
          <p:cNvSpPr/>
          <p:nvPr/>
        </p:nvSpPr>
        <p:spPr>
          <a:xfrm flipH="1" rot="10800000">
            <a:off x="7604190" y="8728326"/>
            <a:ext cx="819598" cy="113134"/>
          </a:xfrm>
          <a:custGeom>
            <a:avLst/>
            <a:gdLst/>
            <a:ahLst/>
            <a:cxnLst>
              <a:cxn ang="0">
                <a:pos x="wd2" y="hd2"/>
              </a:cxn>
              <a:cxn ang="5400000">
                <a:pos x="wd2" y="hd2"/>
              </a:cxn>
              <a:cxn ang="10800000">
                <a:pos x="wd2" y="hd2"/>
              </a:cxn>
              <a:cxn ang="16200000">
                <a:pos x="wd2" y="hd2"/>
              </a:cxn>
            </a:cxnLst>
            <a:rect l="0" t="0" r="r" b="b"/>
            <a:pathLst>
              <a:path w="21600" h="16692" fill="norm" stroke="1" extrusionOk="0">
                <a:moveTo>
                  <a:pt x="0" y="6561"/>
                </a:moveTo>
                <a:cubicBezTo>
                  <a:pt x="7174" y="-4908"/>
                  <a:pt x="15029" y="-1224"/>
                  <a:pt x="21600" y="16692"/>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pic>
        <p:nvPicPr>
          <p:cNvPr id="649" name="45_13_2.png"/>
          <p:cNvPicPr>
            <a:picLocks noChangeAspect="1"/>
          </p:cNvPicPr>
          <p:nvPr/>
        </p:nvPicPr>
        <p:blipFill>
          <a:blip r:embed="rId4">
            <a:extLst/>
          </a:blip>
          <a:stretch>
            <a:fillRect/>
          </a:stretch>
        </p:blipFill>
        <p:spPr>
          <a:xfrm>
            <a:off x="4095608" y="3653084"/>
            <a:ext cx="1749779" cy="1472072"/>
          </a:xfrm>
          <a:prstGeom prst="rect">
            <a:avLst/>
          </a:prstGeom>
          <a:ln w="12700">
            <a:miter lim="400000"/>
          </a:ln>
        </p:spPr>
      </p:pic>
      <p:pic>
        <p:nvPicPr>
          <p:cNvPr id="650" name="45_13_1.png"/>
          <p:cNvPicPr>
            <a:picLocks noChangeAspect="1"/>
          </p:cNvPicPr>
          <p:nvPr/>
        </p:nvPicPr>
        <p:blipFill>
          <a:blip r:embed="rId5">
            <a:extLst/>
          </a:blip>
          <a:stretch>
            <a:fillRect/>
          </a:stretch>
        </p:blipFill>
        <p:spPr>
          <a:xfrm>
            <a:off x="7288106" y="6486595"/>
            <a:ext cx="2409050" cy="2210366"/>
          </a:xfrm>
          <a:prstGeom prst="rect">
            <a:avLst/>
          </a:prstGeom>
          <a:ln w="12700">
            <a:miter lim="400000"/>
          </a:ln>
        </p:spPr>
      </p:pic>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Shape 65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Hemoglobin Unloads Oxygen to Muscle Tissue</a:t>
            </a:r>
          </a:p>
        </p:txBody>
      </p:sp>
      <p:sp>
        <p:nvSpPr>
          <p:cNvPr id="655" name="Shape 655"/>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Blood leaving human lungs has a </a:t>
            </a:r>
            <a:r>
              <a:rPr i="1"/>
              <a:t>P</a:t>
            </a:r>
            <a:r>
              <a:rPr baseline="-8947"/>
              <a:t>O</a:t>
            </a:r>
            <a:r>
              <a:rPr baseline="-20000"/>
              <a:t>2 </a:t>
            </a:r>
            <a:r>
              <a:t>greater than that of muscles and other tissues</a:t>
            </a:r>
          </a:p>
          <a:p>
            <a:pPr lvl="1" marL="836246" indent="-404446" defTabSz="1300480">
              <a:spcBef>
                <a:spcPts val="800"/>
              </a:spcBef>
              <a:buClr>
                <a:srgbClr val="9D002D"/>
              </a:buClr>
              <a:buSzPct val="100000"/>
              <a:buChar char="–"/>
              <a:defRPr>
                <a:latin typeface="Arial"/>
                <a:ea typeface="Arial"/>
                <a:cs typeface="Arial"/>
                <a:sym typeface="Arial"/>
              </a:defRPr>
            </a:pPr>
            <a:r>
              <a:t>This difference creates a diffusion gradient that unloads O</a:t>
            </a:r>
            <a:r>
              <a:rPr baseline="-19722"/>
              <a:t>2</a:t>
            </a:r>
            <a:r>
              <a:t> from hemoglobin to the tissues</a:t>
            </a:r>
          </a:p>
        </p:txBody>
      </p:sp>
      <p:sp>
        <p:nvSpPr>
          <p:cNvPr id="656" name="Shape 65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8" name="Shape 65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Hemoglobin Unloads Oxygen to Muscle Tissue</a:t>
            </a:r>
          </a:p>
        </p:txBody>
      </p:sp>
      <p:sp>
        <p:nvSpPr>
          <p:cNvPr id="659" name="Shape 659"/>
          <p:cNvSpPr/>
          <p:nvPr>
            <p:ph type="body" idx="4294967295"/>
          </p:nvPr>
        </p:nvSpPr>
        <p:spPr>
          <a:xfrm>
            <a:off x="205457" y="1819768"/>
            <a:ext cx="12480997" cy="746873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oxygen-hemoglobin equilibrium curve</a:t>
            </a:r>
            <a:r>
              <a:t>, or </a:t>
            </a:r>
            <a:r>
              <a:rPr b="1"/>
              <a:t>oxygen dissociation curve</a:t>
            </a:r>
            <a:r>
              <a:t>, plots the percentage saturation of hemoglobin in RBCs versus the </a:t>
            </a:r>
            <a:r>
              <a:rPr i="1"/>
              <a:t>P</a:t>
            </a:r>
            <a:r>
              <a:rPr baseline="-8947"/>
              <a:t>O</a:t>
            </a:r>
            <a:r>
              <a:rPr baseline="-20000"/>
              <a:t>2</a:t>
            </a:r>
            <a:r>
              <a:rPr baseline="-23684"/>
              <a:t> </a:t>
            </a:r>
            <a:r>
              <a:t>in blood within tissues</a:t>
            </a:r>
            <a:endParaRPr sz="3400"/>
          </a:p>
          <a:p>
            <a:pPr lvl="1" marL="836246" indent="-404446" defTabSz="1300480">
              <a:spcBef>
                <a:spcPts val="800"/>
              </a:spcBef>
              <a:buClr>
                <a:srgbClr val="9D002D"/>
              </a:buClr>
              <a:buSzPct val="100000"/>
              <a:buChar char="–"/>
              <a:defRPr>
                <a:latin typeface="Arial"/>
                <a:ea typeface="Arial"/>
                <a:cs typeface="Arial"/>
                <a:sym typeface="Arial"/>
              </a:defRPr>
            </a:pPr>
            <a:r>
              <a:t>The curve is sigmoidal, or S-shaped, which is significant due to the binding of each successive oxygen molecule</a:t>
            </a:r>
          </a:p>
          <a:p>
            <a:pPr lvl="1" marL="836246" indent="-404446" defTabSz="1300480">
              <a:spcBef>
                <a:spcPts val="800"/>
              </a:spcBef>
              <a:buClr>
                <a:srgbClr val="9D002D"/>
              </a:buClr>
              <a:buSzPct val="100000"/>
              <a:buChar char="–"/>
              <a:defRPr>
                <a:latin typeface="Arial"/>
                <a:ea typeface="Arial"/>
                <a:cs typeface="Arial"/>
                <a:sym typeface="Arial"/>
              </a:defRPr>
            </a:pPr>
            <a:r>
              <a:t>This represents a conformational change in the protein, which aids in the addition of more oxygen</a:t>
            </a:r>
          </a:p>
          <a:p>
            <a:pPr lvl="1" marL="836246" indent="-404446" defTabSz="1300480">
              <a:spcBef>
                <a:spcPts val="800"/>
              </a:spcBef>
              <a:buClr>
                <a:srgbClr val="9D002D"/>
              </a:buClr>
              <a:buSzPct val="100000"/>
              <a:buChar char="–"/>
              <a:defRPr>
                <a:latin typeface="Arial"/>
                <a:ea typeface="Arial"/>
                <a:cs typeface="Arial"/>
                <a:sym typeface="Arial"/>
              </a:defRPr>
            </a:pPr>
            <a:r>
              <a:t>This phenomenon is called </a:t>
            </a:r>
            <a:r>
              <a:rPr b="1"/>
              <a:t>cooperative binding</a:t>
            </a:r>
          </a:p>
        </p:txBody>
      </p:sp>
      <p:sp>
        <p:nvSpPr>
          <p:cNvPr id="660" name="Shape 66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62" name="45_14_hemoglobin_equilib_U.jpg"/>
          <p:cNvPicPr>
            <a:picLocks noChangeAspect="1"/>
          </p:cNvPicPr>
          <p:nvPr/>
        </p:nvPicPr>
        <p:blipFill>
          <a:blip r:embed="rId3">
            <a:extLst/>
          </a:blip>
          <a:srcRect l="0" t="0" r="0" b="2691"/>
          <a:stretch>
            <a:fillRect/>
          </a:stretch>
        </p:blipFill>
        <p:spPr>
          <a:xfrm>
            <a:off x="422204" y="722488"/>
            <a:ext cx="12158135" cy="8082846"/>
          </a:xfrm>
          <a:prstGeom prst="rect">
            <a:avLst/>
          </a:prstGeom>
          <a:ln w="12700">
            <a:miter lim="400000"/>
          </a:ln>
        </p:spPr>
      </p:pic>
      <p:sp>
        <p:nvSpPr>
          <p:cNvPr id="663" name="Shape 663"/>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45.14</a:t>
            </a:r>
          </a:p>
        </p:txBody>
      </p:sp>
      <p:sp>
        <p:nvSpPr>
          <p:cNvPr id="664" name="Shape 664"/>
          <p:cNvSpPr/>
          <p:nvPr/>
        </p:nvSpPr>
        <p:spPr>
          <a:xfrm>
            <a:off x="6213404" y="4531359"/>
            <a:ext cx="4885764" cy="17579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800">
                <a:solidFill>
                  <a:srgbClr val="808080"/>
                </a:solidFill>
                <a:latin typeface="Arial"/>
                <a:ea typeface="Arial"/>
                <a:cs typeface="Arial"/>
                <a:sym typeface="Arial"/>
              </a:defRPr>
            </a:pPr>
            <a:r>
              <a:t>In this part of the graph, a</a:t>
            </a:r>
          </a:p>
          <a:p>
            <a:pPr algn="l" defTabSz="1300480">
              <a:defRPr b="1" sz="2800">
                <a:solidFill>
                  <a:srgbClr val="808080"/>
                </a:solidFill>
                <a:latin typeface="Arial"/>
                <a:ea typeface="Arial"/>
                <a:cs typeface="Arial"/>
                <a:sym typeface="Arial"/>
              </a:defRPr>
            </a:pPr>
            <a:r>
              <a:t>small change in </a:t>
            </a:r>
            <a:r>
              <a:rPr i="1"/>
              <a:t>P</a:t>
            </a:r>
            <a:r>
              <a:rPr baseline="-9749"/>
              <a:t>O</a:t>
            </a:r>
            <a:r>
              <a:rPr baseline="-32249"/>
              <a:t>2</a:t>
            </a:r>
            <a:r>
              <a:t> leads to</a:t>
            </a:r>
          </a:p>
          <a:p>
            <a:pPr algn="l" defTabSz="1300480">
              <a:defRPr b="1" sz="2800">
                <a:solidFill>
                  <a:srgbClr val="808080"/>
                </a:solidFill>
                <a:latin typeface="Arial"/>
                <a:ea typeface="Arial"/>
                <a:cs typeface="Arial"/>
                <a:sym typeface="Arial"/>
              </a:defRPr>
            </a:pPr>
            <a:r>
              <a:t>a large change in how much</a:t>
            </a:r>
          </a:p>
          <a:p>
            <a:pPr algn="l" defTabSz="1300480">
              <a:defRPr b="1" sz="2800">
                <a:solidFill>
                  <a:srgbClr val="808080"/>
                </a:solidFill>
                <a:latin typeface="Arial"/>
                <a:ea typeface="Arial"/>
                <a:cs typeface="Arial"/>
                <a:sym typeface="Arial"/>
              </a:defRPr>
            </a:pPr>
            <a:r>
              <a:t>O</a:t>
            </a:r>
            <a:r>
              <a:rPr baseline="-20250"/>
              <a:t>2</a:t>
            </a:r>
            <a:r>
              <a:t> unloads from hemoglobin</a:t>
            </a:r>
          </a:p>
        </p:txBody>
      </p:sp>
      <p:sp>
        <p:nvSpPr>
          <p:cNvPr id="665" name="Shape 665"/>
          <p:cNvSpPr/>
          <p:nvPr/>
        </p:nvSpPr>
        <p:spPr>
          <a:xfrm>
            <a:off x="8656319" y="699911"/>
            <a:ext cx="2476435" cy="8518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800">
                <a:solidFill>
                  <a:srgbClr val="808080"/>
                </a:solidFill>
                <a:latin typeface="Arial"/>
                <a:ea typeface="Arial"/>
                <a:cs typeface="Arial"/>
                <a:sym typeface="Arial"/>
              </a:defRPr>
            </a:pPr>
            <a:r>
              <a:t>% O</a:t>
            </a:r>
            <a:r>
              <a:rPr baseline="-20250"/>
              <a:t>2</a:t>
            </a:r>
            <a:r>
              <a:t> changes</a:t>
            </a:r>
          </a:p>
          <a:p>
            <a:pPr algn="l" defTabSz="1300480">
              <a:defRPr b="1" sz="2800">
                <a:solidFill>
                  <a:srgbClr val="808080"/>
                </a:solidFill>
                <a:latin typeface="Arial"/>
                <a:ea typeface="Arial"/>
                <a:cs typeface="Arial"/>
                <a:sym typeface="Arial"/>
              </a:defRPr>
            </a:pPr>
            <a:r>
              <a:t>slowly</a:t>
            </a:r>
          </a:p>
        </p:txBody>
      </p:sp>
      <p:sp>
        <p:nvSpPr>
          <p:cNvPr id="666" name="Shape 666"/>
          <p:cNvSpPr/>
          <p:nvPr/>
        </p:nvSpPr>
        <p:spPr>
          <a:xfrm>
            <a:off x="2214879" y="5504462"/>
            <a:ext cx="1554214" cy="1258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800">
                <a:solidFill>
                  <a:srgbClr val="808080"/>
                </a:solidFill>
                <a:latin typeface="Arial"/>
                <a:ea typeface="Arial"/>
                <a:cs typeface="Arial"/>
                <a:sym typeface="Arial"/>
              </a:defRPr>
            </a:pPr>
            <a:r>
              <a:t>% O</a:t>
            </a:r>
            <a:r>
              <a:rPr baseline="-20250"/>
              <a:t>2</a:t>
            </a:r>
            <a:r>
              <a:t> </a:t>
            </a:r>
          </a:p>
          <a:p>
            <a:pPr algn="l" defTabSz="1300480">
              <a:defRPr b="1" sz="2800">
                <a:solidFill>
                  <a:srgbClr val="808080"/>
                </a:solidFill>
                <a:latin typeface="Arial"/>
                <a:ea typeface="Arial"/>
                <a:cs typeface="Arial"/>
                <a:sym typeface="Arial"/>
              </a:defRPr>
            </a:pPr>
            <a:r>
              <a:t>changes</a:t>
            </a:r>
          </a:p>
          <a:p>
            <a:pPr algn="l" defTabSz="1300480">
              <a:defRPr b="1" sz="2800">
                <a:solidFill>
                  <a:srgbClr val="808080"/>
                </a:solidFill>
                <a:latin typeface="Arial"/>
                <a:ea typeface="Arial"/>
                <a:cs typeface="Arial"/>
                <a:sym typeface="Arial"/>
              </a:defRPr>
            </a:pPr>
            <a:r>
              <a:t>slowly</a:t>
            </a:r>
          </a:p>
        </p:txBody>
      </p:sp>
      <p:sp>
        <p:nvSpPr>
          <p:cNvPr id="667" name="Shape 667"/>
          <p:cNvSpPr/>
          <p:nvPr/>
        </p:nvSpPr>
        <p:spPr>
          <a:xfrm rot="2043728">
            <a:off x="5687342" y="2578382"/>
            <a:ext cx="388339" cy="4149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81"/>
                  <a:pt x="10800" y="404"/>
                </a:cubicBezTo>
                <a:lnTo>
                  <a:pt x="10800" y="10396"/>
                </a:lnTo>
                <a:cubicBezTo>
                  <a:pt x="10800" y="10619"/>
                  <a:pt x="15635" y="10800"/>
                  <a:pt x="21600" y="10800"/>
                </a:cubicBezTo>
                <a:cubicBezTo>
                  <a:pt x="15635" y="10800"/>
                  <a:pt x="10800" y="10981"/>
                  <a:pt x="10800" y="11204"/>
                </a:cubicBezTo>
                <a:lnTo>
                  <a:pt x="10800" y="21196"/>
                </a:lnTo>
                <a:cubicBezTo>
                  <a:pt x="10800" y="21419"/>
                  <a:pt x="5965" y="21600"/>
                  <a:pt x="0" y="21600"/>
                </a:cubicBezTo>
              </a:path>
            </a:pathLst>
          </a:custGeom>
          <a:ln w="25400">
            <a:solidFill>
              <a:srgbClr val="000000"/>
            </a:solidFill>
          </a:ln>
        </p:spPr>
        <p:txBody>
          <a:bodyPr lIns="65023" tIns="65023" rIns="65023" bIns="65023" anchor="ctr"/>
          <a:lstStyle/>
          <a:p>
            <a:pPr defTabSz="1300480">
              <a:defRPr b="1" baseline="-19411" sz="3400">
                <a:latin typeface="Times"/>
                <a:ea typeface="Times"/>
                <a:cs typeface="Times"/>
                <a:sym typeface="Times"/>
              </a:defRPr>
            </a:pPr>
          </a:p>
        </p:txBody>
      </p:sp>
      <p:sp>
        <p:nvSpPr>
          <p:cNvPr id="668" name="Shape 668"/>
          <p:cNvSpPr/>
          <p:nvPr/>
        </p:nvSpPr>
        <p:spPr>
          <a:xfrm rot="16200000">
            <a:off x="-2419583" y="4303077"/>
            <a:ext cx="6215154" cy="5586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800">
                <a:latin typeface="Arial Black"/>
                <a:ea typeface="Arial Black"/>
                <a:cs typeface="Arial Black"/>
                <a:sym typeface="Arial Black"/>
              </a:defRPr>
            </a:pPr>
            <a:r>
              <a:t>O</a:t>
            </a:r>
            <a:r>
              <a:rPr baseline="-20250"/>
              <a:t>2</a:t>
            </a:r>
            <a:r>
              <a:t> saturation (%) of hemoglobin</a:t>
            </a:r>
          </a:p>
        </p:txBody>
      </p:sp>
      <p:sp>
        <p:nvSpPr>
          <p:cNvPr id="669" name="Shape 669"/>
          <p:cNvSpPr/>
          <p:nvPr/>
        </p:nvSpPr>
        <p:spPr>
          <a:xfrm>
            <a:off x="3524390" y="8195733"/>
            <a:ext cx="6670478" cy="6013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800">
                <a:latin typeface="Arial Black"/>
                <a:ea typeface="Arial Black"/>
                <a:cs typeface="Arial Black"/>
                <a:sym typeface="Arial Black"/>
              </a:defRPr>
            </a:pPr>
            <a:r>
              <a:t>P</a:t>
            </a:r>
            <a:r>
              <a:rPr baseline="-9749"/>
              <a:t>O</a:t>
            </a:r>
            <a:r>
              <a:rPr baseline="-32249"/>
              <a:t>2</a:t>
            </a:r>
            <a:r>
              <a:t> (mm Hg) in blood within tissue</a:t>
            </a:r>
          </a:p>
        </p:txBody>
      </p:sp>
      <p:sp>
        <p:nvSpPr>
          <p:cNvPr id="670" name="Shape 670"/>
          <p:cNvSpPr/>
          <p:nvPr/>
        </p:nvSpPr>
        <p:spPr>
          <a:xfrm>
            <a:off x="806272" y="8808817"/>
            <a:ext cx="29594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vl1pPr>
          </a:lstStyle>
          <a:p>
            <a:pPr/>
            <a:r>
              <a:t>High Demand</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4" name="Shape 674"/>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Why Is Cooperative Binding Important?</a:t>
            </a:r>
          </a:p>
        </p:txBody>
      </p:sp>
      <p:sp>
        <p:nvSpPr>
          <p:cNvPr id="675" name="Shape 675"/>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Cooperative binding makes hemoglobin exquisitely sensitive to changes in the </a:t>
            </a:r>
            <a:r>
              <a:rPr i="1"/>
              <a:t>P</a:t>
            </a:r>
            <a:r>
              <a:rPr baseline="-8947"/>
              <a:t>O</a:t>
            </a:r>
            <a:r>
              <a:rPr baseline="-20000"/>
              <a:t>2</a:t>
            </a:r>
            <a:r>
              <a:t> of tissues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other words, in response to a relatively small change in tissue </a:t>
            </a:r>
            <a:r>
              <a:rPr i="1"/>
              <a:t>P</a:t>
            </a:r>
            <a:r>
              <a:rPr baseline="-8947"/>
              <a:t>O</a:t>
            </a:r>
            <a:r>
              <a:rPr baseline="-20000"/>
              <a:t>2</a:t>
            </a:r>
            <a:r>
              <a:t>,</a:t>
            </a:r>
            <a:r>
              <a:rPr i="1"/>
              <a:t> </a:t>
            </a:r>
            <a:r>
              <a:t>there is a relatively large change in the percentage saturation of hemoglobin</a:t>
            </a:r>
          </a:p>
        </p:txBody>
      </p:sp>
      <p:sp>
        <p:nvSpPr>
          <p:cNvPr id="676" name="Shape 67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78" name="45_14_hemoglobin_equilib_U.jpg"/>
          <p:cNvPicPr>
            <a:picLocks noChangeAspect="1"/>
          </p:cNvPicPr>
          <p:nvPr/>
        </p:nvPicPr>
        <p:blipFill>
          <a:blip r:embed="rId3">
            <a:extLst/>
          </a:blip>
          <a:srcRect l="0" t="0" r="0" b="2691"/>
          <a:stretch>
            <a:fillRect/>
          </a:stretch>
        </p:blipFill>
        <p:spPr>
          <a:xfrm>
            <a:off x="422204" y="722488"/>
            <a:ext cx="12158135" cy="8082846"/>
          </a:xfrm>
          <a:prstGeom prst="rect">
            <a:avLst/>
          </a:prstGeom>
          <a:ln w="12700">
            <a:miter lim="400000"/>
          </a:ln>
        </p:spPr>
      </p:pic>
      <p:sp>
        <p:nvSpPr>
          <p:cNvPr id="679" name="Shape 679"/>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45.14</a:t>
            </a:r>
          </a:p>
        </p:txBody>
      </p:sp>
      <p:sp>
        <p:nvSpPr>
          <p:cNvPr id="680" name="Shape 680"/>
          <p:cNvSpPr/>
          <p:nvPr/>
        </p:nvSpPr>
        <p:spPr>
          <a:xfrm>
            <a:off x="6213404" y="4531359"/>
            <a:ext cx="4885764" cy="17579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800">
                <a:solidFill>
                  <a:srgbClr val="808080"/>
                </a:solidFill>
                <a:latin typeface="Arial"/>
                <a:ea typeface="Arial"/>
                <a:cs typeface="Arial"/>
                <a:sym typeface="Arial"/>
              </a:defRPr>
            </a:pPr>
            <a:r>
              <a:t>In this part of the graph, a</a:t>
            </a:r>
          </a:p>
          <a:p>
            <a:pPr algn="l" defTabSz="1300480">
              <a:defRPr b="1" sz="2800">
                <a:solidFill>
                  <a:srgbClr val="808080"/>
                </a:solidFill>
                <a:latin typeface="Arial"/>
                <a:ea typeface="Arial"/>
                <a:cs typeface="Arial"/>
                <a:sym typeface="Arial"/>
              </a:defRPr>
            </a:pPr>
            <a:r>
              <a:t>small change in </a:t>
            </a:r>
            <a:r>
              <a:rPr i="1"/>
              <a:t>P</a:t>
            </a:r>
            <a:r>
              <a:rPr baseline="-9749"/>
              <a:t>O</a:t>
            </a:r>
            <a:r>
              <a:rPr baseline="-32249"/>
              <a:t>2</a:t>
            </a:r>
            <a:r>
              <a:t> leads to</a:t>
            </a:r>
          </a:p>
          <a:p>
            <a:pPr algn="l" defTabSz="1300480">
              <a:defRPr b="1" sz="2800">
                <a:solidFill>
                  <a:srgbClr val="808080"/>
                </a:solidFill>
                <a:latin typeface="Arial"/>
                <a:ea typeface="Arial"/>
                <a:cs typeface="Arial"/>
                <a:sym typeface="Arial"/>
              </a:defRPr>
            </a:pPr>
            <a:r>
              <a:t>a large change in how much</a:t>
            </a:r>
          </a:p>
          <a:p>
            <a:pPr algn="l" defTabSz="1300480">
              <a:defRPr b="1" sz="2800">
                <a:solidFill>
                  <a:srgbClr val="808080"/>
                </a:solidFill>
                <a:latin typeface="Arial"/>
                <a:ea typeface="Arial"/>
                <a:cs typeface="Arial"/>
                <a:sym typeface="Arial"/>
              </a:defRPr>
            </a:pPr>
            <a:r>
              <a:t>O</a:t>
            </a:r>
            <a:r>
              <a:rPr baseline="-20250"/>
              <a:t>2</a:t>
            </a:r>
            <a:r>
              <a:t> unloads from hemoglobin</a:t>
            </a:r>
          </a:p>
        </p:txBody>
      </p:sp>
      <p:sp>
        <p:nvSpPr>
          <p:cNvPr id="681" name="Shape 681"/>
          <p:cNvSpPr/>
          <p:nvPr/>
        </p:nvSpPr>
        <p:spPr>
          <a:xfrm>
            <a:off x="8656319" y="699911"/>
            <a:ext cx="2476435" cy="8518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800">
                <a:solidFill>
                  <a:srgbClr val="808080"/>
                </a:solidFill>
                <a:latin typeface="Arial"/>
                <a:ea typeface="Arial"/>
                <a:cs typeface="Arial"/>
                <a:sym typeface="Arial"/>
              </a:defRPr>
            </a:pPr>
            <a:r>
              <a:t>% O</a:t>
            </a:r>
            <a:r>
              <a:rPr baseline="-20250"/>
              <a:t>2</a:t>
            </a:r>
            <a:r>
              <a:t> changes</a:t>
            </a:r>
          </a:p>
          <a:p>
            <a:pPr algn="l" defTabSz="1300480">
              <a:defRPr b="1" sz="2800">
                <a:solidFill>
                  <a:srgbClr val="808080"/>
                </a:solidFill>
                <a:latin typeface="Arial"/>
                <a:ea typeface="Arial"/>
                <a:cs typeface="Arial"/>
                <a:sym typeface="Arial"/>
              </a:defRPr>
            </a:pPr>
            <a:r>
              <a:t>slowly</a:t>
            </a:r>
          </a:p>
        </p:txBody>
      </p:sp>
      <p:sp>
        <p:nvSpPr>
          <p:cNvPr id="682" name="Shape 682"/>
          <p:cNvSpPr/>
          <p:nvPr/>
        </p:nvSpPr>
        <p:spPr>
          <a:xfrm>
            <a:off x="2214879" y="5504462"/>
            <a:ext cx="1554214" cy="1258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800">
                <a:solidFill>
                  <a:srgbClr val="808080"/>
                </a:solidFill>
                <a:latin typeface="Arial"/>
                <a:ea typeface="Arial"/>
                <a:cs typeface="Arial"/>
                <a:sym typeface="Arial"/>
              </a:defRPr>
            </a:pPr>
            <a:r>
              <a:t>% O</a:t>
            </a:r>
            <a:r>
              <a:rPr baseline="-20250"/>
              <a:t>2</a:t>
            </a:r>
            <a:r>
              <a:t> </a:t>
            </a:r>
          </a:p>
          <a:p>
            <a:pPr algn="l" defTabSz="1300480">
              <a:defRPr b="1" sz="2800">
                <a:solidFill>
                  <a:srgbClr val="808080"/>
                </a:solidFill>
                <a:latin typeface="Arial"/>
                <a:ea typeface="Arial"/>
                <a:cs typeface="Arial"/>
                <a:sym typeface="Arial"/>
              </a:defRPr>
            </a:pPr>
            <a:r>
              <a:t>changes</a:t>
            </a:r>
          </a:p>
          <a:p>
            <a:pPr algn="l" defTabSz="1300480">
              <a:defRPr b="1" sz="2800">
                <a:solidFill>
                  <a:srgbClr val="808080"/>
                </a:solidFill>
                <a:latin typeface="Arial"/>
                <a:ea typeface="Arial"/>
                <a:cs typeface="Arial"/>
                <a:sym typeface="Arial"/>
              </a:defRPr>
            </a:pPr>
            <a:r>
              <a:t>slowly</a:t>
            </a:r>
          </a:p>
        </p:txBody>
      </p:sp>
      <p:sp>
        <p:nvSpPr>
          <p:cNvPr id="683" name="Shape 683"/>
          <p:cNvSpPr/>
          <p:nvPr/>
        </p:nvSpPr>
        <p:spPr>
          <a:xfrm rot="2043728">
            <a:off x="5687342" y="2578382"/>
            <a:ext cx="388339" cy="4149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81"/>
                  <a:pt x="10800" y="404"/>
                </a:cubicBezTo>
                <a:lnTo>
                  <a:pt x="10800" y="10396"/>
                </a:lnTo>
                <a:cubicBezTo>
                  <a:pt x="10800" y="10619"/>
                  <a:pt x="15635" y="10800"/>
                  <a:pt x="21600" y="10800"/>
                </a:cubicBezTo>
                <a:cubicBezTo>
                  <a:pt x="15635" y="10800"/>
                  <a:pt x="10800" y="10981"/>
                  <a:pt x="10800" y="11204"/>
                </a:cubicBezTo>
                <a:lnTo>
                  <a:pt x="10800" y="21196"/>
                </a:lnTo>
                <a:cubicBezTo>
                  <a:pt x="10800" y="21419"/>
                  <a:pt x="5965" y="21600"/>
                  <a:pt x="0" y="21600"/>
                </a:cubicBezTo>
              </a:path>
            </a:pathLst>
          </a:custGeom>
          <a:ln w="25400">
            <a:solidFill>
              <a:srgbClr val="000000"/>
            </a:solidFill>
          </a:ln>
        </p:spPr>
        <p:txBody>
          <a:bodyPr lIns="65023" tIns="65023" rIns="65023" bIns="65023" anchor="ctr"/>
          <a:lstStyle/>
          <a:p>
            <a:pPr defTabSz="1300480">
              <a:defRPr b="1" baseline="-19411" sz="3400">
                <a:latin typeface="Times"/>
                <a:ea typeface="Times"/>
                <a:cs typeface="Times"/>
                <a:sym typeface="Times"/>
              </a:defRPr>
            </a:pPr>
          </a:p>
        </p:txBody>
      </p:sp>
      <p:sp>
        <p:nvSpPr>
          <p:cNvPr id="684" name="Shape 684"/>
          <p:cNvSpPr/>
          <p:nvPr/>
        </p:nvSpPr>
        <p:spPr>
          <a:xfrm rot="16200000">
            <a:off x="-2419583" y="4303077"/>
            <a:ext cx="6215154" cy="5586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800">
                <a:latin typeface="Arial Black"/>
                <a:ea typeface="Arial Black"/>
                <a:cs typeface="Arial Black"/>
                <a:sym typeface="Arial Black"/>
              </a:defRPr>
            </a:pPr>
            <a:r>
              <a:t>O</a:t>
            </a:r>
            <a:r>
              <a:rPr baseline="-20250"/>
              <a:t>2</a:t>
            </a:r>
            <a:r>
              <a:t> saturation (%) of hemoglobin</a:t>
            </a:r>
          </a:p>
        </p:txBody>
      </p:sp>
      <p:sp>
        <p:nvSpPr>
          <p:cNvPr id="685" name="Shape 685"/>
          <p:cNvSpPr/>
          <p:nvPr/>
        </p:nvSpPr>
        <p:spPr>
          <a:xfrm>
            <a:off x="3524390" y="8195733"/>
            <a:ext cx="6670478" cy="6013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800">
                <a:latin typeface="Arial Black"/>
                <a:ea typeface="Arial Black"/>
                <a:cs typeface="Arial Black"/>
                <a:sym typeface="Arial Black"/>
              </a:defRPr>
            </a:pPr>
            <a:r>
              <a:t>P</a:t>
            </a:r>
            <a:r>
              <a:rPr baseline="-9749"/>
              <a:t>O</a:t>
            </a:r>
            <a:r>
              <a:rPr baseline="-32249"/>
              <a:t>2</a:t>
            </a:r>
            <a:r>
              <a:t> (mm Hg) in blood within tissue</a:t>
            </a:r>
          </a:p>
        </p:txBody>
      </p:sp>
      <p:sp>
        <p:nvSpPr>
          <p:cNvPr id="686" name="Shape 686"/>
          <p:cNvSpPr/>
          <p:nvPr/>
        </p:nvSpPr>
        <p:spPr>
          <a:xfrm>
            <a:off x="806272" y="8808817"/>
            <a:ext cx="29594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vl1pPr>
          </a:lstStyle>
          <a:p>
            <a:pPr/>
            <a:r>
              <a:t>High Demand</a:t>
            </a: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0" name="pasted-image.png"/>
          <p:cNvPicPr>
            <a:picLocks noChangeAspect="1"/>
          </p:cNvPicPr>
          <p:nvPr/>
        </p:nvPicPr>
        <p:blipFill>
          <a:blip r:embed="rId2">
            <a:extLst/>
          </a:blip>
          <a:stretch>
            <a:fillRect/>
          </a:stretch>
        </p:blipFill>
        <p:spPr>
          <a:xfrm>
            <a:off x="1670050" y="1631950"/>
            <a:ext cx="9271000" cy="6489700"/>
          </a:xfrm>
          <a:prstGeom prst="rect">
            <a:avLst/>
          </a:prstGeom>
          <a:ln w="12700">
            <a:miter lim="400000"/>
          </a:ln>
        </p:spPr>
      </p:pic>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92" name="Shape 69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Bohr Shift</a:t>
            </a:r>
          </a:p>
        </p:txBody>
      </p:sp>
      <p:sp>
        <p:nvSpPr>
          <p:cNvPr id="693" name="Shape 693"/>
          <p:cNvSpPr/>
          <p:nvPr>
            <p:ph type="body" idx="4294967295"/>
          </p:nvPr>
        </p:nvSpPr>
        <p:spPr>
          <a:xfrm>
            <a:off x="205457" y="1819768"/>
            <a:ext cx="12480997" cy="76493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Hemoglobin is sensitive to changes in pH and temperature</a:t>
            </a:r>
          </a:p>
          <a:p>
            <a:pPr lvl="1" marL="836246" indent="-404446" defTabSz="1300480">
              <a:spcBef>
                <a:spcPts val="800"/>
              </a:spcBef>
              <a:buClr>
                <a:srgbClr val="9D002D"/>
              </a:buClr>
              <a:buSzPct val="100000"/>
              <a:buChar char="–"/>
              <a:defRPr>
                <a:latin typeface="Arial"/>
                <a:ea typeface="Arial"/>
                <a:cs typeface="Arial"/>
                <a:sym typeface="Arial"/>
              </a:defRPr>
            </a:pPr>
            <a:r>
              <a:t>Decreases in pH and increases in temperature alter hemoglobin’s conformation such that it is more likely </a:t>
            </a:r>
            <a:br/>
            <a:r>
              <a:t>to release O</a:t>
            </a:r>
            <a:r>
              <a:rPr baseline="-23333"/>
              <a:t>2</a:t>
            </a:r>
            <a:r>
              <a:t> at all values of </a:t>
            </a:r>
            <a:r>
              <a:rPr i="1"/>
              <a:t>P</a:t>
            </a:r>
            <a:r>
              <a:rPr baseline="-8888"/>
              <a:t>O</a:t>
            </a:r>
            <a:r>
              <a:rPr baseline="-19722"/>
              <a:t>2</a:t>
            </a:r>
          </a:p>
          <a:p>
            <a:pPr lvl="2" marL="1297516" indent="-395816" defTabSz="1300480">
              <a:spcBef>
                <a:spcPts val="800"/>
              </a:spcBef>
              <a:buClr>
                <a:srgbClr val="9D002D"/>
              </a:buClr>
              <a:buSzPct val="100000"/>
              <a:buChar char="–"/>
              <a:defRPr sz="3400">
                <a:latin typeface="Arial"/>
                <a:ea typeface="Arial"/>
                <a:cs typeface="Arial"/>
                <a:sym typeface="Arial"/>
              </a:defRPr>
            </a:pPr>
            <a:r>
              <a:t>Note: A conformational change means a change in the shape of the molecule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This phenomenon is known as the </a:t>
            </a:r>
            <a:r>
              <a:rPr b="1"/>
              <a:t>Bohr shift</a:t>
            </a:r>
            <a:endParaRPr b="1"/>
          </a:p>
          <a:p>
            <a:pPr lvl="1" marL="836246" indent="-404446" defTabSz="1300480">
              <a:spcBef>
                <a:spcPts val="800"/>
              </a:spcBef>
              <a:buClr>
                <a:srgbClr val="9D002D"/>
              </a:buClr>
              <a:buSzPct val="100000"/>
              <a:buChar char="–"/>
              <a:defRPr>
                <a:latin typeface="Arial"/>
                <a:ea typeface="Arial"/>
                <a:cs typeface="Arial"/>
                <a:sym typeface="Arial"/>
              </a:defRPr>
            </a:pPr>
            <a:r>
              <a:t>The Bohr shift makes hemoglobin more likely to release oxygen during exercise in which </a:t>
            </a:r>
            <a:r>
              <a:rPr i="1"/>
              <a:t>P</a:t>
            </a:r>
            <a:r>
              <a:rPr baseline="-8888"/>
              <a:t>CO</a:t>
            </a:r>
            <a:r>
              <a:rPr baseline="-19722"/>
              <a:t>2</a:t>
            </a:r>
            <a:r>
              <a:t> is high, pH is low, and tissues are under oxygen stress</a:t>
            </a:r>
          </a:p>
        </p:txBody>
      </p:sp>
      <p:sp>
        <p:nvSpPr>
          <p:cNvPr id="694" name="Shape 69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96" name="45_15_cooperative_binding_U.jpg"/>
          <p:cNvPicPr>
            <a:picLocks noChangeAspect="1"/>
          </p:cNvPicPr>
          <p:nvPr/>
        </p:nvPicPr>
        <p:blipFill>
          <a:blip r:embed="rId3">
            <a:extLst/>
          </a:blip>
          <a:srcRect l="0" t="0" r="0" b="2410"/>
          <a:stretch>
            <a:fillRect/>
          </a:stretch>
        </p:blipFill>
        <p:spPr>
          <a:xfrm>
            <a:off x="3210559" y="194168"/>
            <a:ext cx="6581424" cy="9139487"/>
          </a:xfrm>
          <a:prstGeom prst="rect">
            <a:avLst/>
          </a:prstGeom>
          <a:ln w="12700">
            <a:miter lim="400000"/>
          </a:ln>
        </p:spPr>
      </p:pic>
      <p:sp>
        <p:nvSpPr>
          <p:cNvPr id="697" name="Shape 697"/>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45.15</a:t>
            </a:r>
          </a:p>
        </p:txBody>
      </p:sp>
      <p:sp>
        <p:nvSpPr>
          <p:cNvPr id="698" name="Shape 698"/>
          <p:cNvSpPr/>
          <p:nvPr/>
        </p:nvSpPr>
        <p:spPr>
          <a:xfrm>
            <a:off x="3251200" y="219004"/>
            <a:ext cx="5916489" cy="58898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800">
                <a:latin typeface="Arial Black"/>
                <a:ea typeface="Arial Black"/>
                <a:cs typeface="Arial Black"/>
                <a:sym typeface="Arial Black"/>
              </a:defRPr>
            </a:pPr>
            <a:r>
              <a:t>(a) With cooperative binding, </a:t>
            </a:r>
            <a:r>
              <a:rPr b="1">
                <a:latin typeface="Arial"/>
                <a:ea typeface="Arial"/>
                <a:cs typeface="Arial"/>
                <a:sym typeface="Arial"/>
              </a:rPr>
              <a:t>large amounts of O</a:t>
            </a:r>
            <a:r>
              <a:rPr b="1" baseline="-19722">
                <a:latin typeface="Arial"/>
                <a:ea typeface="Arial"/>
                <a:cs typeface="Arial"/>
                <a:sym typeface="Arial"/>
              </a:rPr>
              <a:t>2</a:t>
            </a:r>
            <a:endParaRPr b="1">
              <a:latin typeface="Arial"/>
              <a:ea typeface="Arial"/>
              <a:cs typeface="Arial"/>
              <a:sym typeface="Arial"/>
            </a:endParaRPr>
          </a:p>
          <a:p>
            <a:pPr marL="650240" indent="-650240" algn="l" defTabSz="1300480">
              <a:lnSpc>
                <a:spcPct val="95000"/>
              </a:lnSpc>
              <a:defRPr b="1" sz="1800">
                <a:latin typeface="Arial"/>
                <a:ea typeface="Arial"/>
                <a:cs typeface="Arial"/>
                <a:sym typeface="Arial"/>
              </a:defRPr>
            </a:pPr>
            <a:r>
              <a:t>are delivered to resting and exercising tissues.</a:t>
            </a:r>
          </a:p>
        </p:txBody>
      </p:sp>
      <p:sp>
        <p:nvSpPr>
          <p:cNvPr id="699" name="Shape 699"/>
          <p:cNvSpPr/>
          <p:nvPr/>
        </p:nvSpPr>
        <p:spPr>
          <a:xfrm>
            <a:off x="3255715" y="4969368"/>
            <a:ext cx="6577174" cy="5889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800">
                <a:latin typeface="Arial Black"/>
                <a:ea typeface="Arial Black"/>
                <a:cs typeface="Arial Black"/>
                <a:sym typeface="Arial Black"/>
              </a:defRPr>
            </a:pPr>
            <a:r>
              <a:t>(b) Without cooperative binding, </a:t>
            </a:r>
            <a:r>
              <a:rPr b="1">
                <a:latin typeface="Arial"/>
                <a:ea typeface="Arial"/>
                <a:cs typeface="Arial"/>
                <a:sym typeface="Arial"/>
              </a:rPr>
              <a:t>smaller amounts of O</a:t>
            </a:r>
            <a:r>
              <a:rPr b="1" baseline="-19722">
                <a:latin typeface="Arial"/>
                <a:ea typeface="Arial"/>
                <a:cs typeface="Arial"/>
                <a:sym typeface="Arial"/>
              </a:rPr>
              <a:t>2</a:t>
            </a:r>
            <a:endParaRPr b="1">
              <a:latin typeface="Arial"/>
              <a:ea typeface="Arial"/>
              <a:cs typeface="Arial"/>
              <a:sym typeface="Arial"/>
            </a:endParaRPr>
          </a:p>
          <a:p>
            <a:pPr marL="650240" indent="-650240" algn="l" defTabSz="1300480">
              <a:lnSpc>
                <a:spcPct val="95000"/>
              </a:lnSpc>
              <a:defRPr b="1" sz="1800">
                <a:latin typeface="Arial"/>
                <a:ea typeface="Arial"/>
                <a:cs typeface="Arial"/>
                <a:sym typeface="Arial"/>
              </a:defRPr>
            </a:pPr>
            <a:r>
              <a:t>would be delivered to resting and exercising tissues.</a:t>
            </a:r>
          </a:p>
        </p:txBody>
      </p:sp>
      <p:sp>
        <p:nvSpPr>
          <p:cNvPr id="700" name="Shape 700"/>
          <p:cNvSpPr/>
          <p:nvPr/>
        </p:nvSpPr>
        <p:spPr>
          <a:xfrm>
            <a:off x="5032586" y="8981440"/>
            <a:ext cx="3341589" cy="2901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1400">
                <a:latin typeface="Arial Black"/>
                <a:ea typeface="Arial Black"/>
                <a:cs typeface="Arial Black"/>
                <a:sym typeface="Arial Black"/>
              </a:defRPr>
            </a:pPr>
            <a:r>
              <a:t>P</a:t>
            </a:r>
            <a:r>
              <a:rPr baseline="-9928"/>
              <a:t>O</a:t>
            </a:r>
            <a:r>
              <a:rPr baseline="-33500"/>
              <a:t>2</a:t>
            </a:r>
            <a:r>
              <a:t> (mm Hg) in blood within tissue</a:t>
            </a:r>
          </a:p>
        </p:txBody>
      </p:sp>
      <p:sp>
        <p:nvSpPr>
          <p:cNvPr id="701" name="Shape 701"/>
          <p:cNvSpPr/>
          <p:nvPr/>
        </p:nvSpPr>
        <p:spPr>
          <a:xfrm>
            <a:off x="5050648" y="4226559"/>
            <a:ext cx="3341589" cy="2901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1400">
                <a:latin typeface="Arial Black"/>
                <a:ea typeface="Arial Black"/>
                <a:cs typeface="Arial Black"/>
                <a:sym typeface="Arial Black"/>
              </a:defRPr>
            </a:pPr>
            <a:r>
              <a:t>P</a:t>
            </a:r>
            <a:r>
              <a:rPr baseline="-9928"/>
              <a:t>O</a:t>
            </a:r>
            <a:r>
              <a:rPr baseline="-33500"/>
              <a:t>2</a:t>
            </a:r>
            <a:r>
              <a:t> (mm Hg) in blood within tissue</a:t>
            </a:r>
          </a:p>
        </p:txBody>
      </p:sp>
      <p:sp>
        <p:nvSpPr>
          <p:cNvPr id="702" name="Shape 702"/>
          <p:cNvSpPr/>
          <p:nvPr/>
        </p:nvSpPr>
        <p:spPr>
          <a:xfrm rot="16200000">
            <a:off x="2810840" y="2191730"/>
            <a:ext cx="1773685" cy="5091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defRPr sz="1400">
                <a:latin typeface="Arial Black"/>
                <a:ea typeface="Arial Black"/>
                <a:cs typeface="Arial Black"/>
                <a:sym typeface="Arial Black"/>
              </a:defRPr>
            </a:pPr>
            <a:r>
              <a:t> O</a:t>
            </a:r>
            <a:r>
              <a:rPr baseline="-20928"/>
              <a:t>2</a:t>
            </a:r>
            <a:r>
              <a:t> saturation</a:t>
            </a:r>
          </a:p>
          <a:p>
            <a:pPr marL="650240" indent="-650240" defTabSz="1300480">
              <a:defRPr sz="1400">
                <a:latin typeface="Arial Black"/>
                <a:ea typeface="Arial Black"/>
                <a:cs typeface="Arial Black"/>
                <a:sym typeface="Arial Black"/>
              </a:defRPr>
            </a:pPr>
            <a:r>
              <a:t>(%) of hemoglobin</a:t>
            </a:r>
          </a:p>
        </p:txBody>
      </p:sp>
      <p:sp>
        <p:nvSpPr>
          <p:cNvPr id="703" name="Shape 703"/>
          <p:cNvSpPr/>
          <p:nvPr/>
        </p:nvSpPr>
        <p:spPr>
          <a:xfrm rot="16200000">
            <a:off x="2801809" y="6973704"/>
            <a:ext cx="1773685" cy="5091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defRPr sz="1400">
                <a:latin typeface="Arial Black"/>
                <a:ea typeface="Arial Black"/>
                <a:cs typeface="Arial Black"/>
                <a:sym typeface="Arial Black"/>
              </a:defRPr>
            </a:pPr>
            <a:r>
              <a:t> O</a:t>
            </a:r>
            <a:r>
              <a:rPr baseline="-20928"/>
              <a:t>2</a:t>
            </a:r>
            <a:r>
              <a:t> saturation</a:t>
            </a:r>
          </a:p>
          <a:p>
            <a:pPr marL="650240" indent="-650240" defTabSz="1300480">
              <a:defRPr sz="1400">
                <a:latin typeface="Arial Black"/>
                <a:ea typeface="Arial Black"/>
                <a:cs typeface="Arial Black"/>
                <a:sym typeface="Arial Black"/>
              </a:defRPr>
            </a:pPr>
            <a:r>
              <a:t>(%) of hemoglobin</a:t>
            </a:r>
          </a:p>
        </p:txBody>
      </p:sp>
      <p:sp>
        <p:nvSpPr>
          <p:cNvPr id="704" name="Shape 704"/>
          <p:cNvSpPr/>
          <p:nvPr/>
        </p:nvSpPr>
        <p:spPr>
          <a:xfrm rot="18898828">
            <a:off x="4533750" y="7153771"/>
            <a:ext cx="2047591"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latin typeface="Arial"/>
                <a:ea typeface="Arial"/>
                <a:cs typeface="Arial"/>
                <a:sym typeface="Arial"/>
              </a:defRPr>
            </a:lvl1pPr>
          </a:lstStyle>
          <a:p>
            <a:pPr/>
            <a:r>
              <a:t>Noncooperative binding</a:t>
            </a:r>
          </a:p>
        </p:txBody>
      </p:sp>
      <p:sp>
        <p:nvSpPr>
          <p:cNvPr id="705" name="Shape 705"/>
          <p:cNvSpPr/>
          <p:nvPr/>
        </p:nvSpPr>
        <p:spPr>
          <a:xfrm>
            <a:off x="5179341" y="6073422"/>
            <a:ext cx="66469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solidFill>
                  <a:srgbClr val="808080"/>
                </a:solidFill>
                <a:latin typeface="Arial"/>
                <a:ea typeface="Arial"/>
                <a:cs typeface="Arial"/>
                <a:sym typeface="Arial"/>
              </a:defRPr>
            </a:lvl1pPr>
          </a:lstStyle>
          <a:p>
            <a:pPr/>
            <a:r>
              <a:t>Resting</a:t>
            </a:r>
          </a:p>
        </p:txBody>
      </p:sp>
      <p:sp>
        <p:nvSpPr>
          <p:cNvPr id="706" name="Shape 706"/>
          <p:cNvSpPr/>
          <p:nvPr/>
        </p:nvSpPr>
        <p:spPr>
          <a:xfrm>
            <a:off x="4777457" y="6750755"/>
            <a:ext cx="91203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solidFill>
                  <a:srgbClr val="1796C9"/>
                </a:solidFill>
                <a:latin typeface="Arial"/>
                <a:ea typeface="Arial"/>
                <a:cs typeface="Arial"/>
                <a:sym typeface="Arial"/>
              </a:defRPr>
            </a:lvl1pPr>
          </a:lstStyle>
          <a:p>
            <a:pPr/>
            <a:r>
              <a:t>Exercising</a:t>
            </a:r>
          </a:p>
        </p:txBody>
      </p:sp>
      <p:sp>
        <p:nvSpPr>
          <p:cNvPr id="707" name="Shape 707"/>
          <p:cNvSpPr/>
          <p:nvPr/>
        </p:nvSpPr>
        <p:spPr>
          <a:xfrm>
            <a:off x="5172568" y="1582702"/>
            <a:ext cx="66469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solidFill>
                  <a:srgbClr val="808080"/>
                </a:solidFill>
                <a:latin typeface="Arial"/>
                <a:ea typeface="Arial"/>
                <a:cs typeface="Arial"/>
                <a:sym typeface="Arial"/>
              </a:defRPr>
            </a:lvl1pPr>
          </a:lstStyle>
          <a:p>
            <a:pPr/>
            <a:r>
              <a:t>Resting</a:t>
            </a:r>
          </a:p>
        </p:txBody>
      </p:sp>
      <p:sp>
        <p:nvSpPr>
          <p:cNvPr id="708" name="Shape 708"/>
          <p:cNvSpPr/>
          <p:nvPr/>
        </p:nvSpPr>
        <p:spPr>
          <a:xfrm>
            <a:off x="4781973" y="2655146"/>
            <a:ext cx="91203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solidFill>
                  <a:srgbClr val="1796C9"/>
                </a:solidFill>
                <a:latin typeface="Arial"/>
                <a:ea typeface="Arial"/>
                <a:cs typeface="Arial"/>
                <a:sym typeface="Arial"/>
              </a:defRPr>
            </a:lvl1pPr>
          </a:lstStyle>
          <a:p>
            <a:pPr/>
            <a:r>
              <a:t>Exercising</a:t>
            </a:r>
          </a:p>
        </p:txBody>
      </p:sp>
      <p:sp>
        <p:nvSpPr>
          <p:cNvPr id="709" name="Shape 709"/>
          <p:cNvSpPr/>
          <p:nvPr/>
        </p:nvSpPr>
        <p:spPr>
          <a:xfrm>
            <a:off x="4605866" y="984391"/>
            <a:ext cx="115148" cy="2226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35"/>
                  <a:pt x="10800" y="526"/>
                </a:cubicBezTo>
                <a:lnTo>
                  <a:pt x="10800" y="17065"/>
                </a:lnTo>
                <a:cubicBezTo>
                  <a:pt x="10800" y="17356"/>
                  <a:pt x="15635" y="17591"/>
                  <a:pt x="21600" y="17591"/>
                </a:cubicBezTo>
                <a:cubicBezTo>
                  <a:pt x="15635" y="17591"/>
                  <a:pt x="10800" y="17826"/>
                  <a:pt x="10800" y="18117"/>
                </a:cubicBezTo>
                <a:lnTo>
                  <a:pt x="10800" y="21074"/>
                </a:lnTo>
                <a:cubicBezTo>
                  <a:pt x="10800" y="21365"/>
                  <a:pt x="5965" y="21600"/>
                  <a:pt x="0" y="21600"/>
                </a:cubicBezTo>
              </a:path>
            </a:pathLst>
          </a:custGeom>
          <a:ln w="25400">
            <a:solidFill>
              <a:srgbClr val="1796C9"/>
            </a:solidFill>
          </a:ln>
        </p:spPr>
        <p:txBody>
          <a:bodyPr lIns="65023" tIns="65023" rIns="65023" bIns="65023" anchor="ctr"/>
          <a:lstStyle/>
          <a:p>
            <a:pPr algn="l" defTabSz="1300480">
              <a:defRPr sz="3400">
                <a:latin typeface="Arial"/>
                <a:ea typeface="Arial"/>
                <a:cs typeface="Arial"/>
                <a:sym typeface="Arial"/>
              </a:defRPr>
            </a:pPr>
          </a:p>
        </p:txBody>
      </p:sp>
      <p:sp>
        <p:nvSpPr>
          <p:cNvPr id="710" name="Shape 710"/>
          <p:cNvSpPr/>
          <p:nvPr/>
        </p:nvSpPr>
        <p:spPr>
          <a:xfrm>
            <a:off x="5003235" y="984390"/>
            <a:ext cx="112890" cy="1350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27"/>
                  <a:pt x="10800" y="506"/>
                </a:cubicBezTo>
                <a:lnTo>
                  <a:pt x="10800" y="10511"/>
                </a:lnTo>
                <a:cubicBezTo>
                  <a:pt x="10800" y="10790"/>
                  <a:pt x="15635" y="11017"/>
                  <a:pt x="21600" y="11017"/>
                </a:cubicBezTo>
                <a:cubicBezTo>
                  <a:pt x="15635" y="11017"/>
                  <a:pt x="10800" y="11244"/>
                  <a:pt x="10800" y="11523"/>
                </a:cubicBezTo>
                <a:lnTo>
                  <a:pt x="10800" y="21094"/>
                </a:lnTo>
                <a:cubicBezTo>
                  <a:pt x="10800" y="21373"/>
                  <a:pt x="5965" y="21600"/>
                  <a:pt x="0" y="21600"/>
                </a:cubicBezTo>
              </a:path>
            </a:pathLst>
          </a:custGeom>
          <a:ln w="25400">
            <a:solidFill>
              <a:srgbClr val="808080"/>
            </a:solidFill>
          </a:ln>
        </p:spPr>
        <p:txBody>
          <a:bodyPr lIns="65023" tIns="65023" rIns="65023" bIns="65023" anchor="ctr"/>
          <a:lstStyle/>
          <a:p>
            <a:pPr algn="l" defTabSz="1300480">
              <a:defRPr sz="3400">
                <a:latin typeface="Arial"/>
                <a:ea typeface="Arial"/>
                <a:cs typeface="Arial"/>
                <a:sym typeface="Arial"/>
              </a:defRPr>
            </a:pPr>
          </a:p>
        </p:txBody>
      </p:sp>
      <p:sp>
        <p:nvSpPr>
          <p:cNvPr id="711" name="Shape 711"/>
          <p:cNvSpPr/>
          <p:nvPr/>
        </p:nvSpPr>
        <p:spPr>
          <a:xfrm>
            <a:off x="4592320" y="5746044"/>
            <a:ext cx="146756" cy="1359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35"/>
                  <a:pt x="10800" y="526"/>
                </a:cubicBezTo>
                <a:lnTo>
                  <a:pt x="10800" y="17414"/>
                </a:lnTo>
                <a:cubicBezTo>
                  <a:pt x="10800" y="17705"/>
                  <a:pt x="15635" y="17940"/>
                  <a:pt x="21600" y="17940"/>
                </a:cubicBezTo>
                <a:cubicBezTo>
                  <a:pt x="15635" y="17940"/>
                  <a:pt x="10800" y="18175"/>
                  <a:pt x="10800" y="18466"/>
                </a:cubicBezTo>
                <a:lnTo>
                  <a:pt x="10800" y="21074"/>
                </a:lnTo>
                <a:cubicBezTo>
                  <a:pt x="10800" y="21365"/>
                  <a:pt x="5965" y="21600"/>
                  <a:pt x="0" y="21600"/>
                </a:cubicBezTo>
              </a:path>
            </a:pathLst>
          </a:custGeom>
          <a:ln w="25400">
            <a:solidFill>
              <a:srgbClr val="1796C9"/>
            </a:solidFill>
          </a:ln>
        </p:spPr>
        <p:txBody>
          <a:bodyPr lIns="65023" tIns="65023" rIns="65023" bIns="65023" anchor="ctr"/>
          <a:lstStyle/>
          <a:p>
            <a:pPr algn="l" defTabSz="1300480">
              <a:defRPr sz="3400">
                <a:latin typeface="Arial"/>
                <a:ea typeface="Arial"/>
                <a:cs typeface="Arial"/>
                <a:sym typeface="Arial"/>
              </a:defRPr>
            </a:pPr>
          </a:p>
        </p:txBody>
      </p:sp>
      <p:sp>
        <p:nvSpPr>
          <p:cNvPr id="712" name="Shape 712"/>
          <p:cNvSpPr/>
          <p:nvPr/>
        </p:nvSpPr>
        <p:spPr>
          <a:xfrm>
            <a:off x="4985173" y="5764106"/>
            <a:ext cx="149014" cy="862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27"/>
                  <a:pt x="10800" y="506"/>
                </a:cubicBezTo>
                <a:lnTo>
                  <a:pt x="10800" y="10511"/>
                </a:lnTo>
                <a:cubicBezTo>
                  <a:pt x="10800" y="10790"/>
                  <a:pt x="15635" y="11017"/>
                  <a:pt x="21600" y="11017"/>
                </a:cubicBezTo>
                <a:cubicBezTo>
                  <a:pt x="15635" y="11017"/>
                  <a:pt x="10800" y="11244"/>
                  <a:pt x="10800" y="11523"/>
                </a:cubicBezTo>
                <a:lnTo>
                  <a:pt x="10800" y="21094"/>
                </a:lnTo>
                <a:cubicBezTo>
                  <a:pt x="10800" y="21373"/>
                  <a:pt x="5965" y="21600"/>
                  <a:pt x="0" y="21600"/>
                </a:cubicBezTo>
              </a:path>
            </a:pathLst>
          </a:custGeom>
          <a:ln w="25400">
            <a:solidFill>
              <a:srgbClr val="808080"/>
            </a:solidFill>
          </a:ln>
        </p:spPr>
        <p:txBody>
          <a:bodyPr lIns="65023" tIns="65023" rIns="65023" bIns="65023" anchor="ctr"/>
          <a:lstStyle/>
          <a:p>
            <a:pPr algn="l" defTabSz="1300480">
              <a:defRPr sz="3400">
                <a:latin typeface="Arial"/>
                <a:ea typeface="Arial"/>
                <a:cs typeface="Arial"/>
                <a:sym typeface="Arial"/>
              </a:defRPr>
            </a:pPr>
          </a:p>
        </p:txBody>
      </p:sp>
      <p:pic>
        <p:nvPicPr>
          <p:cNvPr id="713" name="45-15.png"/>
          <p:cNvPicPr>
            <a:picLocks noChangeAspect="1"/>
          </p:cNvPicPr>
          <p:nvPr/>
        </p:nvPicPr>
        <p:blipFill>
          <a:blip r:embed="rId4">
            <a:extLst/>
          </a:blip>
          <a:stretch>
            <a:fillRect/>
          </a:stretch>
        </p:blipFill>
        <p:spPr>
          <a:xfrm>
            <a:off x="5206435" y="1984586"/>
            <a:ext cx="1300481" cy="1593992"/>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Respiratory and Circulatory Systems</a:t>
            </a:r>
          </a:p>
        </p:txBody>
      </p:sp>
      <p:sp>
        <p:nvSpPr>
          <p:cNvPr id="191" name="Shape 191"/>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Ventilation and gas exchange are accomplished by the </a:t>
            </a:r>
            <a:r>
              <a:rPr b="1"/>
              <a:t>respiratory</a:t>
            </a:r>
            <a:r>
              <a:t> </a:t>
            </a:r>
            <a:r>
              <a:rPr b="1"/>
              <a:t>system</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circulatory</a:t>
            </a:r>
            <a:r>
              <a:t> </a:t>
            </a:r>
            <a:r>
              <a:rPr b="1"/>
              <a:t>system</a:t>
            </a:r>
            <a:r>
              <a:t> is responsible for moving </a:t>
            </a:r>
            <a:br/>
            <a:r>
              <a:t>O</a:t>
            </a:r>
            <a:r>
              <a:rPr baseline="-20000"/>
              <a:t>2</a:t>
            </a:r>
            <a:r>
              <a:t>, CO</a:t>
            </a:r>
            <a:r>
              <a:rPr baseline="-20000"/>
              <a:t>2</a:t>
            </a:r>
            <a:r>
              <a:t>, and other materials around the body</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some animals the gas-exchange surface is the skin, but in most species it is located in a specialized organ like the lungs of tetrapods, the tracheae of insects, or the gills found in mollusks, arthropods, </a:t>
            </a:r>
            <a:br/>
            <a:r>
              <a:t>and fish</a:t>
            </a:r>
          </a:p>
        </p:txBody>
      </p:sp>
      <p:sp>
        <p:nvSpPr>
          <p:cNvPr id="192" name="Shape 19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17" name="45_16_Bohr_shift_U.jpg"/>
          <p:cNvPicPr>
            <a:picLocks noChangeAspect="1"/>
          </p:cNvPicPr>
          <p:nvPr/>
        </p:nvPicPr>
        <p:blipFill>
          <a:blip r:embed="rId3">
            <a:extLst/>
          </a:blip>
          <a:srcRect l="0" t="0" r="0" b="2238"/>
          <a:stretch>
            <a:fillRect/>
          </a:stretch>
        </p:blipFill>
        <p:spPr>
          <a:xfrm>
            <a:off x="422204" y="740550"/>
            <a:ext cx="12158135" cy="8087361"/>
          </a:xfrm>
          <a:prstGeom prst="rect">
            <a:avLst/>
          </a:prstGeom>
          <a:ln w="12700">
            <a:miter lim="400000"/>
          </a:ln>
        </p:spPr>
      </p:pic>
      <p:sp>
        <p:nvSpPr>
          <p:cNvPr id="718" name="Shape 718"/>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45.16</a:t>
            </a:r>
          </a:p>
        </p:txBody>
      </p:sp>
      <p:sp>
        <p:nvSpPr>
          <p:cNvPr id="719" name="Shape 719"/>
          <p:cNvSpPr/>
          <p:nvPr/>
        </p:nvSpPr>
        <p:spPr>
          <a:xfrm>
            <a:off x="3160888" y="8125741"/>
            <a:ext cx="7621589" cy="6737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3200">
                <a:latin typeface="Arial Black"/>
                <a:ea typeface="Arial Black"/>
                <a:cs typeface="Arial Black"/>
                <a:sym typeface="Arial Black"/>
              </a:defRPr>
            </a:pPr>
            <a:r>
              <a:t>P</a:t>
            </a:r>
            <a:r>
              <a:rPr baseline="-9593"/>
              <a:t>O</a:t>
            </a:r>
            <a:r>
              <a:rPr baseline="-31156"/>
              <a:t>2</a:t>
            </a:r>
            <a:r>
              <a:t> (mm Hg) in blood within tissue</a:t>
            </a:r>
          </a:p>
        </p:txBody>
      </p:sp>
      <p:sp>
        <p:nvSpPr>
          <p:cNvPr id="720" name="Shape 720"/>
          <p:cNvSpPr/>
          <p:nvPr/>
        </p:nvSpPr>
        <p:spPr>
          <a:xfrm rot="16200000">
            <a:off x="-2902992" y="4178062"/>
            <a:ext cx="7236752" cy="6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3200">
                <a:latin typeface="Arial Black"/>
                <a:ea typeface="Arial Black"/>
                <a:cs typeface="Arial Black"/>
                <a:sym typeface="Arial Black"/>
              </a:defRPr>
            </a:pPr>
            <a:r>
              <a:t> O</a:t>
            </a:r>
            <a:r>
              <a:rPr baseline="-19656"/>
              <a:t>2</a:t>
            </a:r>
            <a:r>
              <a:t> saturation (%) of hemoglobin</a:t>
            </a:r>
          </a:p>
        </p:txBody>
      </p:sp>
      <p:sp>
        <p:nvSpPr>
          <p:cNvPr id="721" name="Shape 721"/>
          <p:cNvSpPr/>
          <p:nvPr/>
        </p:nvSpPr>
        <p:spPr>
          <a:xfrm>
            <a:off x="4143022" y="3806613"/>
            <a:ext cx="1811661"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3000">
                <a:latin typeface="Arial"/>
                <a:ea typeface="Arial"/>
                <a:cs typeface="Arial"/>
                <a:sym typeface="Arial"/>
              </a:defRPr>
            </a:lvl1pPr>
          </a:lstStyle>
          <a:p>
            <a:pPr/>
            <a:r>
              <a:t>Bohr shift</a:t>
            </a:r>
          </a:p>
        </p:txBody>
      </p:sp>
      <p:sp>
        <p:nvSpPr>
          <p:cNvPr id="722" name="Shape 722"/>
          <p:cNvSpPr/>
          <p:nvPr/>
        </p:nvSpPr>
        <p:spPr>
          <a:xfrm>
            <a:off x="5651217" y="2320995"/>
            <a:ext cx="1156073"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3000">
                <a:latin typeface="Arial"/>
                <a:ea typeface="Arial"/>
                <a:cs typeface="Arial"/>
                <a:sym typeface="Arial"/>
              </a:defRPr>
            </a:lvl1pPr>
          </a:lstStyle>
          <a:p>
            <a:pPr/>
            <a:r>
              <a:t>pH 7.4</a:t>
            </a:r>
          </a:p>
        </p:txBody>
      </p:sp>
      <p:sp>
        <p:nvSpPr>
          <p:cNvPr id="723" name="Shape 723"/>
          <p:cNvSpPr/>
          <p:nvPr/>
        </p:nvSpPr>
        <p:spPr>
          <a:xfrm>
            <a:off x="8794044" y="2311964"/>
            <a:ext cx="1156073" cy="41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3000">
                <a:latin typeface="Arial"/>
                <a:ea typeface="Arial"/>
                <a:cs typeface="Arial"/>
                <a:sym typeface="Arial"/>
              </a:defRPr>
            </a:lvl1pPr>
          </a:lstStyle>
          <a:p>
            <a:pPr/>
            <a:r>
              <a:t>pH 7.2</a:t>
            </a: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27" name="Shape 72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Comparing Hemoglobins</a:t>
            </a:r>
          </a:p>
        </p:txBody>
      </p:sp>
      <p:sp>
        <p:nvSpPr>
          <p:cNvPr id="728" name="Shape 728"/>
          <p:cNvSpPr/>
          <p:nvPr>
            <p:ph type="body" idx="4294967295"/>
          </p:nvPr>
        </p:nvSpPr>
        <p:spPr>
          <a:xfrm>
            <a:off x="205457" y="1819768"/>
            <a:ext cx="12480997" cy="757710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Hemoglobin molecules from different individuals or species may vary in ways that affect fitness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One example is fetal hemoglobin vs. mother’s hemoglobin</a:t>
            </a:r>
          </a:p>
          <a:p>
            <a:pPr lvl="1" marL="836246" indent="-404446" defTabSz="1300480">
              <a:spcBef>
                <a:spcPts val="800"/>
              </a:spcBef>
              <a:buClr>
                <a:srgbClr val="9D002D"/>
              </a:buClr>
              <a:buSzPct val="100000"/>
              <a:buChar char="–"/>
              <a:defRPr>
                <a:latin typeface="Arial"/>
                <a:ea typeface="Arial"/>
                <a:cs typeface="Arial"/>
                <a:sym typeface="Arial"/>
              </a:defRPr>
            </a:pPr>
            <a:r>
              <a:t>Fetal hemoglobin has a higher affinity for oxygen than adult hemoglobin</a:t>
            </a:r>
          </a:p>
          <a:p>
            <a:pPr lvl="1" marL="836246" indent="-404446" defTabSz="1300480">
              <a:spcBef>
                <a:spcPts val="800"/>
              </a:spcBef>
              <a:buClr>
                <a:srgbClr val="9D002D"/>
              </a:buClr>
              <a:buSzPct val="100000"/>
              <a:buChar char="–"/>
              <a:defRPr>
                <a:latin typeface="Arial"/>
                <a:ea typeface="Arial"/>
                <a:cs typeface="Arial"/>
                <a:sym typeface="Arial"/>
              </a:defRPr>
            </a:pPr>
            <a:r>
              <a:t>Fetal hemoglobin is encoded differently than the adult hemoglobin</a:t>
            </a:r>
          </a:p>
          <a:p>
            <a:pPr lvl="1" marL="836246" indent="-404446" defTabSz="1300480">
              <a:spcBef>
                <a:spcPts val="800"/>
              </a:spcBef>
              <a:buClr>
                <a:srgbClr val="9D002D"/>
              </a:buClr>
              <a:buSzPct val="100000"/>
              <a:buChar char="–"/>
              <a:defRPr>
                <a:latin typeface="Arial"/>
                <a:ea typeface="Arial"/>
                <a:cs typeface="Arial"/>
                <a:sym typeface="Arial"/>
              </a:defRPr>
            </a:pPr>
            <a:r>
              <a:t>As a result, oxygen is transferred from the mother’s blood to the fetus’s blood, thus ensuring an adequate supply of oxygen as the fetus develops</a:t>
            </a:r>
          </a:p>
        </p:txBody>
      </p:sp>
      <p:sp>
        <p:nvSpPr>
          <p:cNvPr id="729" name="Shape 72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31" name="45_17_hemoglobin_types_U.jpg"/>
          <p:cNvPicPr>
            <a:picLocks noChangeAspect="1"/>
          </p:cNvPicPr>
          <p:nvPr/>
        </p:nvPicPr>
        <p:blipFill>
          <a:blip r:embed="rId3">
            <a:extLst/>
          </a:blip>
          <a:srcRect l="0" t="0" r="0" b="2543"/>
          <a:stretch>
            <a:fillRect/>
          </a:stretch>
        </p:blipFill>
        <p:spPr>
          <a:xfrm>
            <a:off x="422204" y="749582"/>
            <a:ext cx="12158135" cy="8044463"/>
          </a:xfrm>
          <a:prstGeom prst="rect">
            <a:avLst/>
          </a:prstGeom>
          <a:ln w="12700">
            <a:miter lim="400000"/>
          </a:ln>
        </p:spPr>
      </p:pic>
      <p:sp>
        <p:nvSpPr>
          <p:cNvPr id="732" name="Shape 732"/>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45.17</a:t>
            </a:r>
          </a:p>
        </p:txBody>
      </p:sp>
      <p:sp>
        <p:nvSpPr>
          <p:cNvPr id="733" name="Shape 733"/>
          <p:cNvSpPr/>
          <p:nvPr/>
        </p:nvSpPr>
        <p:spPr>
          <a:xfrm>
            <a:off x="3187982" y="8125741"/>
            <a:ext cx="7621588" cy="6737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3200">
                <a:latin typeface="Arial Black"/>
                <a:ea typeface="Arial Black"/>
                <a:cs typeface="Arial Black"/>
                <a:sym typeface="Arial Black"/>
              </a:defRPr>
            </a:pPr>
            <a:r>
              <a:t>P</a:t>
            </a:r>
            <a:r>
              <a:rPr baseline="-9593"/>
              <a:t>O</a:t>
            </a:r>
            <a:r>
              <a:rPr baseline="-31156"/>
              <a:t>2</a:t>
            </a:r>
            <a:r>
              <a:t> (mm Hg) in blood within tissue</a:t>
            </a:r>
          </a:p>
        </p:txBody>
      </p:sp>
      <p:sp>
        <p:nvSpPr>
          <p:cNvPr id="734" name="Shape 734"/>
          <p:cNvSpPr/>
          <p:nvPr/>
        </p:nvSpPr>
        <p:spPr>
          <a:xfrm rot="16200000">
            <a:off x="-2902992" y="4178062"/>
            <a:ext cx="7236752" cy="6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3200">
                <a:latin typeface="Arial Black"/>
                <a:ea typeface="Arial Black"/>
                <a:cs typeface="Arial Black"/>
                <a:sym typeface="Arial Black"/>
              </a:defRPr>
            </a:pPr>
            <a:r>
              <a:t> O</a:t>
            </a:r>
            <a:r>
              <a:rPr baseline="-19656"/>
              <a:t>2</a:t>
            </a:r>
            <a:r>
              <a:t> saturation (%) of hemoglobin</a:t>
            </a:r>
          </a:p>
        </p:txBody>
      </p:sp>
      <p:sp>
        <p:nvSpPr>
          <p:cNvPr id="735" name="Shape 735"/>
          <p:cNvSpPr/>
          <p:nvPr/>
        </p:nvSpPr>
        <p:spPr>
          <a:xfrm>
            <a:off x="2598702" y="2316479"/>
            <a:ext cx="2171452" cy="8511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b="1" sz="3000">
                <a:latin typeface="Arial"/>
                <a:ea typeface="Arial"/>
                <a:cs typeface="Arial"/>
                <a:sym typeface="Arial"/>
              </a:defRPr>
            </a:pPr>
            <a:r>
              <a:t>Fetal</a:t>
            </a:r>
          </a:p>
          <a:p>
            <a:pPr marL="650240" indent="-650240" algn="l" defTabSz="1300480">
              <a:defRPr b="1" sz="3000">
                <a:latin typeface="Arial"/>
                <a:ea typeface="Arial"/>
                <a:cs typeface="Arial"/>
                <a:sym typeface="Arial"/>
              </a:defRPr>
            </a:pPr>
            <a:r>
              <a:t>hemoglobin</a:t>
            </a:r>
          </a:p>
        </p:txBody>
      </p:sp>
      <p:sp>
        <p:nvSpPr>
          <p:cNvPr id="736" name="Shape 736"/>
          <p:cNvSpPr/>
          <p:nvPr/>
        </p:nvSpPr>
        <p:spPr>
          <a:xfrm>
            <a:off x="6294684" y="4023359"/>
            <a:ext cx="3039679" cy="8511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b="1" sz="3000">
                <a:latin typeface="Arial"/>
                <a:ea typeface="Arial"/>
                <a:cs typeface="Arial"/>
                <a:sym typeface="Arial"/>
              </a:defRPr>
            </a:pPr>
            <a:r>
              <a:t>Adult (maternal)</a:t>
            </a:r>
          </a:p>
          <a:p>
            <a:pPr marL="650240" indent="-650240" algn="l" defTabSz="1300480">
              <a:defRPr b="1" sz="3000">
                <a:latin typeface="Arial"/>
                <a:ea typeface="Arial"/>
                <a:cs typeface="Arial"/>
                <a:sym typeface="Arial"/>
              </a:defRPr>
            </a:pPr>
            <a:r>
              <a:t>hemoglobin</a:t>
            </a:r>
          </a:p>
        </p:txBody>
      </p:sp>
      <p:sp>
        <p:nvSpPr>
          <p:cNvPr id="737" name="Shape 737"/>
          <p:cNvSpPr/>
          <p:nvPr/>
        </p:nvSpPr>
        <p:spPr>
          <a:xfrm>
            <a:off x="4118186" y="3309902"/>
            <a:ext cx="568961" cy="23932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38" name="Shape 738"/>
          <p:cNvSpPr/>
          <p:nvPr/>
        </p:nvSpPr>
        <p:spPr>
          <a:xfrm>
            <a:off x="5838613" y="4018844"/>
            <a:ext cx="361245" cy="22126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42" name="Shape 742"/>
          <p:cNvSpPr/>
          <p:nvPr>
            <p:ph type="title" idx="4294967295"/>
          </p:nvPr>
        </p:nvSpPr>
        <p:spPr>
          <a:xfrm>
            <a:off x="79022" y="277706"/>
            <a:ext cx="12480996" cy="1169530"/>
          </a:xfrm>
          <a:prstGeom prst="rect">
            <a:avLst/>
          </a:prstGeom>
        </p:spPr>
        <p:txBody>
          <a:bodyPr lIns="0" tIns="0" rIns="0" bIns="0" anchor="t"/>
          <a:lstStyle/>
          <a:p>
            <a:pPr marL="641208" indent="-641208" algn="l" defTabSz="1300480">
              <a:lnSpc>
                <a:spcPct val="90000"/>
              </a:lnSpc>
              <a:defRPr b="1" sz="4400">
                <a:solidFill>
                  <a:srgbClr val="9D002D"/>
                </a:solidFill>
                <a:latin typeface="Times New Roman"/>
                <a:ea typeface="Times New Roman"/>
                <a:cs typeface="Times New Roman"/>
                <a:sym typeface="Times New Roman"/>
              </a:defRPr>
            </a:pPr>
            <a:r>
              <a:t>CO</a:t>
            </a:r>
            <a:r>
              <a:rPr baseline="-19818"/>
              <a:t>2</a:t>
            </a:r>
            <a:r>
              <a:t> Transport and the Buffering of Blood pH</a:t>
            </a:r>
          </a:p>
        </p:txBody>
      </p:sp>
      <p:sp>
        <p:nvSpPr>
          <p:cNvPr id="743" name="Shape 743"/>
          <p:cNvSpPr/>
          <p:nvPr>
            <p:ph type="body" idx="4294967295"/>
          </p:nvPr>
        </p:nvSpPr>
        <p:spPr>
          <a:xfrm>
            <a:off x="205457" y="1819768"/>
            <a:ext cx="12480997" cy="76493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CO</a:t>
            </a:r>
            <a:r>
              <a:rPr baseline="-20000"/>
              <a:t>2</a:t>
            </a:r>
            <a:r>
              <a:t> that is produced by cellular respiration enters the blood and RBCs</a:t>
            </a:r>
          </a:p>
          <a:p>
            <a:pPr lvl="1" marL="836246" indent="-404446" defTabSz="1300480">
              <a:spcBef>
                <a:spcPts val="800"/>
              </a:spcBef>
              <a:buClr>
                <a:srgbClr val="9D002D"/>
              </a:buClr>
              <a:buSzPct val="100000"/>
              <a:buChar char="–"/>
              <a:defRPr>
                <a:latin typeface="Arial"/>
                <a:ea typeface="Arial"/>
                <a:cs typeface="Arial"/>
                <a:sym typeface="Arial"/>
              </a:defRPr>
            </a:pPr>
            <a:r>
              <a:t>Where it is quickly converted to bicarbonate ions and protons in a reaction catalyzed by the enzyme </a:t>
            </a:r>
            <a:r>
              <a:rPr b="1"/>
              <a:t>carbonic</a:t>
            </a:r>
            <a:r>
              <a:t> </a:t>
            </a:r>
            <a:r>
              <a:rPr b="1"/>
              <a:t>anhydrase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Carbonic anhydrase catalyzes the formation of carbonic acid from carbon dioxide in water</a:t>
            </a:r>
          </a:p>
          <a:p>
            <a:pPr lvl="1" marL="836246" indent="-404446" defTabSz="1300480">
              <a:spcBef>
                <a:spcPts val="800"/>
              </a:spcBef>
              <a:buClr>
                <a:srgbClr val="9D002D"/>
              </a:buClr>
              <a:buSzPct val="100000"/>
              <a:buChar char="–"/>
              <a:defRPr>
                <a:latin typeface="Arial"/>
                <a:ea typeface="Arial"/>
                <a:cs typeface="Arial"/>
                <a:sym typeface="Arial"/>
              </a:defRPr>
            </a:pPr>
            <a:r>
              <a:t>CO</a:t>
            </a:r>
            <a:r>
              <a:rPr baseline="-19722"/>
              <a:t>2</a:t>
            </a:r>
            <a:r>
              <a:t> that diffuses into red blood cells is quickly converted to bicarbonate ions and protons</a:t>
            </a:r>
          </a:p>
          <a:p>
            <a:pPr lvl="1" marL="836246" indent="-404446" defTabSz="1300480">
              <a:spcBef>
                <a:spcPts val="800"/>
              </a:spcBef>
              <a:buClr>
                <a:srgbClr val="9D002D"/>
              </a:buClr>
              <a:buSzPct val="100000"/>
              <a:buChar char="–"/>
              <a:defRPr>
                <a:latin typeface="Arial"/>
                <a:ea typeface="Arial"/>
                <a:cs typeface="Arial"/>
                <a:sym typeface="Arial"/>
              </a:defRPr>
            </a:pPr>
            <a:r>
              <a:t>Most CO</a:t>
            </a:r>
            <a:r>
              <a:rPr baseline="-19722"/>
              <a:t>2</a:t>
            </a:r>
            <a:r>
              <a:t> is transported in blood (specifically in plasma) in the form of the bicarbonate ion, HCO</a:t>
            </a:r>
            <a:r>
              <a:rPr baseline="-19722"/>
              <a:t>3</a:t>
            </a:r>
            <a:r>
              <a:rPr baseline="30555">
                <a:latin typeface="Symbol"/>
                <a:ea typeface="Symbol"/>
                <a:cs typeface="Symbol"/>
                <a:sym typeface="Symbol"/>
              </a:rPr>
              <a:t>−</a:t>
            </a:r>
          </a:p>
        </p:txBody>
      </p:sp>
      <p:sp>
        <p:nvSpPr>
          <p:cNvPr id="744" name="Shape 74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46" name="Shape 74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Carbonic Anhydrase and Hemoglobin</a:t>
            </a:r>
          </a:p>
        </p:txBody>
      </p:sp>
      <p:sp>
        <p:nvSpPr>
          <p:cNvPr id="747" name="Shape 747"/>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Carbonic anhydrase activity in red blood cells is important for two reasons:</a:t>
            </a:r>
            <a:endParaRPr sz="2800"/>
          </a:p>
          <a:p>
            <a:pPr lvl="1" marL="976923" indent="-545123" defTabSz="1300480">
              <a:spcBef>
                <a:spcPts val="800"/>
              </a:spcBef>
              <a:buClr>
                <a:srgbClr val="000000"/>
              </a:buClr>
              <a:buSzPct val="100000"/>
              <a:buAutoNum type="arabicPeriod" startAt="1"/>
              <a:defRPr>
                <a:latin typeface="Arial"/>
                <a:ea typeface="Arial"/>
                <a:cs typeface="Arial"/>
                <a:sym typeface="Arial"/>
              </a:defRPr>
            </a:pPr>
            <a:r>
              <a:t>The protons produced by the carbonic anhydrase reaction induce the Bohr shift, which makes hemoglobin more likely to release oxygen</a:t>
            </a:r>
          </a:p>
          <a:p>
            <a:pPr lvl="1" marL="982979" indent="-551179" defTabSz="1300480">
              <a:spcBef>
                <a:spcPts val="800"/>
              </a:spcBef>
              <a:buClr>
                <a:srgbClr val="000000"/>
              </a:buClr>
              <a:buSzPct val="100000"/>
              <a:buAutoNum type="arabicPeriod" startAt="1"/>
              <a:defRPr sz="1400">
                <a:latin typeface="Arial"/>
                <a:ea typeface="Arial"/>
                <a:cs typeface="Arial"/>
                <a:sym typeface="Arial"/>
              </a:defRPr>
            </a:pPr>
          </a:p>
          <a:p>
            <a:pPr lvl="1" marL="976923" indent="-545123" defTabSz="1300480">
              <a:spcBef>
                <a:spcPts val="800"/>
              </a:spcBef>
              <a:buClr>
                <a:srgbClr val="000000"/>
              </a:buClr>
              <a:buSzPct val="100000"/>
              <a:buAutoNum type="arabicPeriod" startAt="2"/>
              <a:defRPr>
                <a:latin typeface="Arial"/>
                <a:ea typeface="Arial"/>
                <a:cs typeface="Arial"/>
                <a:sym typeface="Arial"/>
              </a:defRPr>
            </a:pPr>
            <a:r>
              <a:t>The </a:t>
            </a:r>
            <a:r>
              <a:rPr i="1"/>
              <a:t>P</a:t>
            </a:r>
            <a:r>
              <a:rPr baseline="-8888"/>
              <a:t>CO</a:t>
            </a:r>
            <a:r>
              <a:rPr baseline="-19722"/>
              <a:t>2</a:t>
            </a:r>
            <a:r>
              <a:t> in blood drops when CO</a:t>
            </a:r>
            <a:r>
              <a:rPr baseline="-23333"/>
              <a:t>2</a:t>
            </a:r>
            <a:r>
              <a:t> is converted to bicarbonate, maintaining a strong partial-pressure gradient favoring the entry of CO</a:t>
            </a:r>
            <a:r>
              <a:rPr baseline="-23333"/>
              <a:t>2</a:t>
            </a:r>
            <a:r>
              <a:t> into red blood cells</a:t>
            </a:r>
          </a:p>
        </p:txBody>
      </p:sp>
      <p:sp>
        <p:nvSpPr>
          <p:cNvPr id="748" name="Shape 74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50" name="45_18_CO2_transport_U.jpg"/>
          <p:cNvPicPr>
            <a:picLocks noChangeAspect="1"/>
          </p:cNvPicPr>
          <p:nvPr/>
        </p:nvPicPr>
        <p:blipFill>
          <a:blip r:embed="rId3">
            <a:extLst/>
          </a:blip>
          <a:srcRect l="0" t="0" r="0" b="3421"/>
          <a:stretch>
            <a:fillRect/>
          </a:stretch>
        </p:blipFill>
        <p:spPr>
          <a:xfrm>
            <a:off x="1776870" y="1411111"/>
            <a:ext cx="9451060" cy="6692054"/>
          </a:xfrm>
          <a:prstGeom prst="rect">
            <a:avLst/>
          </a:prstGeom>
          <a:ln w="12700">
            <a:miter lim="400000"/>
          </a:ln>
        </p:spPr>
      </p:pic>
      <p:sp>
        <p:nvSpPr>
          <p:cNvPr id="751" name="Shape 751"/>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45.18</a:t>
            </a:r>
          </a:p>
        </p:txBody>
      </p:sp>
      <p:sp>
        <p:nvSpPr>
          <p:cNvPr id="752" name="Shape 752"/>
          <p:cNvSpPr/>
          <p:nvPr/>
        </p:nvSpPr>
        <p:spPr>
          <a:xfrm>
            <a:off x="2097475" y="1957493"/>
            <a:ext cx="1311520" cy="6898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b="1" sz="2200">
                <a:latin typeface="Arial"/>
                <a:ea typeface="Arial"/>
                <a:cs typeface="Arial"/>
                <a:sym typeface="Arial"/>
              </a:defRPr>
            </a:pPr>
            <a:r>
              <a:t>CO</a:t>
            </a:r>
            <a:r>
              <a:rPr baseline="-19818"/>
              <a:t>2</a:t>
            </a:r>
            <a:r>
              <a:t> from</a:t>
            </a:r>
          </a:p>
          <a:p>
            <a:pPr marL="650240" indent="-650240" algn="l" defTabSz="1300480">
              <a:defRPr b="1" sz="2200">
                <a:latin typeface="Arial"/>
                <a:ea typeface="Arial"/>
                <a:cs typeface="Arial"/>
                <a:sym typeface="Arial"/>
              </a:defRPr>
            </a:pPr>
            <a:r>
              <a:t>tissue</a:t>
            </a:r>
          </a:p>
        </p:txBody>
      </p:sp>
      <p:sp>
        <p:nvSpPr>
          <p:cNvPr id="753" name="Shape 753"/>
          <p:cNvSpPr/>
          <p:nvPr/>
        </p:nvSpPr>
        <p:spPr>
          <a:xfrm>
            <a:off x="2366150" y="7091680"/>
            <a:ext cx="991284"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2200">
                <a:latin typeface="Arial"/>
                <a:ea typeface="Arial"/>
                <a:cs typeface="Arial"/>
                <a:sym typeface="Arial"/>
              </a:defRPr>
            </a:lvl1pPr>
          </a:lstStyle>
          <a:p>
            <a:pPr/>
            <a:r>
              <a:t>Plasma</a:t>
            </a:r>
          </a:p>
        </p:txBody>
      </p:sp>
      <p:sp>
        <p:nvSpPr>
          <p:cNvPr id="754" name="Shape 754"/>
          <p:cNvSpPr/>
          <p:nvPr/>
        </p:nvSpPr>
        <p:spPr>
          <a:xfrm>
            <a:off x="6263075" y="6583680"/>
            <a:ext cx="1922116"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2200">
                <a:latin typeface="Arial"/>
                <a:ea typeface="Arial"/>
                <a:cs typeface="Arial"/>
                <a:sym typeface="Arial"/>
              </a:defRPr>
            </a:lvl1pPr>
          </a:lstStyle>
          <a:p>
            <a:pPr/>
            <a:r>
              <a:t>Red blood cell</a:t>
            </a:r>
          </a:p>
        </p:txBody>
      </p:sp>
      <p:sp>
        <p:nvSpPr>
          <p:cNvPr id="755" name="Shape 755"/>
          <p:cNvSpPr/>
          <p:nvPr/>
        </p:nvSpPr>
        <p:spPr>
          <a:xfrm>
            <a:off x="8444089" y="5098062"/>
            <a:ext cx="1595785" cy="6512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b="1" sz="2200">
                <a:solidFill>
                  <a:srgbClr val="FFFFFF"/>
                </a:solidFill>
                <a:latin typeface="Arial"/>
                <a:ea typeface="Arial"/>
                <a:cs typeface="Arial"/>
                <a:sym typeface="Arial"/>
              </a:defRPr>
            </a:pPr>
            <a:r>
              <a:t>Binds to</a:t>
            </a:r>
          </a:p>
          <a:p>
            <a:pPr marL="650240" indent="-650240" algn="l" defTabSz="1300480">
              <a:defRPr b="1" sz="2200">
                <a:solidFill>
                  <a:srgbClr val="FFFFFF"/>
                </a:solidFill>
                <a:latin typeface="Arial"/>
                <a:ea typeface="Arial"/>
                <a:cs typeface="Arial"/>
                <a:sym typeface="Arial"/>
              </a:defRPr>
            </a:pPr>
            <a:r>
              <a:t>hemoglobin</a:t>
            </a:r>
          </a:p>
        </p:txBody>
      </p:sp>
      <p:sp>
        <p:nvSpPr>
          <p:cNvPr id="756" name="Shape 756"/>
          <p:cNvSpPr/>
          <p:nvPr/>
        </p:nvSpPr>
        <p:spPr>
          <a:xfrm>
            <a:off x="6380479" y="4025617"/>
            <a:ext cx="1410384" cy="6512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b="1" sz="2200">
                <a:solidFill>
                  <a:srgbClr val="FFFFFF"/>
                </a:solidFill>
                <a:latin typeface="Arial"/>
                <a:ea typeface="Arial"/>
                <a:cs typeface="Arial"/>
                <a:sym typeface="Arial"/>
              </a:defRPr>
            </a:pPr>
            <a:r>
              <a:t>Carbonic</a:t>
            </a:r>
          </a:p>
          <a:p>
            <a:pPr marL="650240" indent="-650240" algn="l" defTabSz="1300480">
              <a:defRPr b="1" sz="2200">
                <a:solidFill>
                  <a:srgbClr val="FFFFFF"/>
                </a:solidFill>
                <a:latin typeface="Arial"/>
                <a:ea typeface="Arial"/>
                <a:cs typeface="Arial"/>
                <a:sym typeface="Arial"/>
              </a:defRPr>
            </a:pPr>
            <a:r>
              <a:t>anhydrase</a:t>
            </a:r>
          </a:p>
        </p:txBody>
      </p:sp>
      <p:sp>
        <p:nvSpPr>
          <p:cNvPr id="757" name="Shape 757"/>
          <p:cNvSpPr/>
          <p:nvPr/>
        </p:nvSpPr>
        <p:spPr>
          <a:xfrm>
            <a:off x="5389315" y="1882986"/>
            <a:ext cx="1969456" cy="9814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b="1" sz="2200">
                <a:latin typeface="Arial"/>
                <a:ea typeface="Arial"/>
                <a:cs typeface="Arial"/>
                <a:sym typeface="Arial"/>
              </a:defRPr>
            </a:pPr>
            <a:r>
              <a:t>Transport</a:t>
            </a:r>
          </a:p>
          <a:p>
            <a:pPr marL="650240" indent="-650240" algn="l" defTabSz="1300480">
              <a:defRPr b="1" sz="2200">
                <a:latin typeface="Arial"/>
                <a:ea typeface="Arial"/>
                <a:cs typeface="Arial"/>
                <a:sym typeface="Arial"/>
              </a:defRPr>
            </a:pPr>
            <a:r>
              <a:t>protein in</a:t>
            </a:r>
          </a:p>
          <a:p>
            <a:pPr marL="650240" indent="-650240" algn="l" defTabSz="1300480">
              <a:defRPr b="1" sz="2200">
                <a:latin typeface="Arial"/>
                <a:ea typeface="Arial"/>
                <a:cs typeface="Arial"/>
                <a:sym typeface="Arial"/>
              </a:defRPr>
            </a:pPr>
            <a:r>
              <a:t>cell membrane</a:t>
            </a:r>
          </a:p>
        </p:txBody>
      </p:sp>
      <p:sp>
        <p:nvSpPr>
          <p:cNvPr id="758" name="Shape 758"/>
          <p:cNvSpPr/>
          <p:nvPr/>
        </p:nvSpPr>
        <p:spPr>
          <a:xfrm>
            <a:off x="8850489" y="1691075"/>
            <a:ext cx="1704926" cy="6512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b="1" sz="2200">
                <a:latin typeface="Arial"/>
                <a:ea typeface="Arial"/>
                <a:cs typeface="Arial"/>
                <a:sym typeface="Arial"/>
              </a:defRPr>
            </a:pPr>
            <a:r>
              <a:t>Transported</a:t>
            </a:r>
          </a:p>
          <a:p>
            <a:pPr marL="650240" indent="-650240" algn="l" defTabSz="1300480">
              <a:defRPr b="1" sz="2200">
                <a:latin typeface="Arial"/>
                <a:ea typeface="Arial"/>
                <a:cs typeface="Arial"/>
                <a:sym typeface="Arial"/>
              </a:defRPr>
            </a:pPr>
            <a:r>
              <a:t>in plasma</a:t>
            </a:r>
          </a:p>
        </p:txBody>
      </p:sp>
      <p:sp>
        <p:nvSpPr>
          <p:cNvPr id="759" name="Shape 759"/>
          <p:cNvSpPr/>
          <p:nvPr/>
        </p:nvSpPr>
        <p:spPr>
          <a:xfrm>
            <a:off x="6802685" y="2386470"/>
            <a:ext cx="988907" cy="302544"/>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63" name="Shape 763"/>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When Blood Returns to the Lungs</a:t>
            </a:r>
          </a:p>
        </p:txBody>
      </p:sp>
      <p:sp>
        <p:nvSpPr>
          <p:cNvPr id="764" name="Shape 764"/>
          <p:cNvSpPr/>
          <p:nvPr>
            <p:ph type="body" idx="4294967295"/>
          </p:nvPr>
        </p:nvSpPr>
        <p:spPr>
          <a:xfrm>
            <a:off x="194168" y="1819768"/>
            <a:ext cx="12521637" cy="70126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Much of the H</a:t>
            </a:r>
            <a:r>
              <a:rPr baseline="30526"/>
              <a:t>+</a:t>
            </a:r>
            <a:r>
              <a:t> produced by the dissociation of carbonic acid is taken up by hemoglobin</a:t>
            </a:r>
          </a:p>
          <a:p>
            <a:pPr lvl="1" marL="831361" indent="-386861" defTabSz="1300480">
              <a:spcBef>
                <a:spcPts val="800"/>
              </a:spcBef>
              <a:buClr>
                <a:srgbClr val="9D002D"/>
              </a:buClr>
              <a:buSzPct val="100000"/>
              <a:buChar char="–"/>
              <a:defRPr>
                <a:latin typeface="Arial"/>
                <a:ea typeface="Arial"/>
                <a:cs typeface="Arial"/>
                <a:sym typeface="Arial"/>
              </a:defRPr>
            </a:pPr>
            <a:r>
              <a:t>Therefore, hemoglobin also acts as a </a:t>
            </a:r>
            <a:r>
              <a:rPr b="1"/>
              <a:t>buffer</a:t>
            </a:r>
            <a:r>
              <a:t>, minimizing changes in pH</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the alveoli, a partial-pressure gradient favors the diffusion of CO</a:t>
            </a:r>
            <a:r>
              <a:rPr baseline="-20000"/>
              <a:t>2</a:t>
            </a:r>
            <a:r>
              <a:t> from plasma and RBCs to the atmosphere</a:t>
            </a:r>
          </a:p>
        </p:txBody>
      </p:sp>
      <p:sp>
        <p:nvSpPr>
          <p:cNvPr id="765" name="Shape 76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67" name="Shape 767"/>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When Blood Returns to the Lungs</a:t>
            </a:r>
          </a:p>
        </p:txBody>
      </p:sp>
      <p:sp>
        <p:nvSpPr>
          <p:cNvPr id="768" name="Shape 768"/>
          <p:cNvSpPr/>
          <p:nvPr>
            <p:ph type="body" idx="4294967295"/>
          </p:nvPr>
        </p:nvSpPr>
        <p:spPr>
          <a:xfrm>
            <a:off x="194168" y="1819768"/>
            <a:ext cx="12395201" cy="623598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Hemoglobin releases protons, which combine with bicarbonate to form CO</a:t>
            </a:r>
            <a:r>
              <a:rPr baseline="-20000"/>
              <a:t>2</a:t>
            </a:r>
            <a:endParaRPr baseline="-20000"/>
          </a:p>
          <a:p>
            <a:pPr lvl="1" marL="866530" indent="-422030" defTabSz="1300480">
              <a:spcBef>
                <a:spcPts val="800"/>
              </a:spcBef>
              <a:buClr>
                <a:srgbClr val="9D002D"/>
              </a:buClr>
              <a:buSzPct val="100000"/>
              <a:buChar char="–"/>
              <a:defRPr>
                <a:latin typeface="Arial"/>
                <a:ea typeface="Arial"/>
                <a:cs typeface="Arial"/>
                <a:sym typeface="Arial"/>
              </a:defRPr>
            </a:pPr>
            <a:r>
              <a:t>Which then diffuses into the alveoli and is exhaled from the lungs</a:t>
            </a:r>
            <a:endParaRPr>
              <a:solidFill>
                <a:srgbClr val="FF0000"/>
              </a:solidFill>
            </a:endParaRP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Hemoglobin picks up O</a:t>
            </a:r>
            <a:r>
              <a:rPr baseline="-23684"/>
              <a:t>2</a:t>
            </a:r>
            <a:r>
              <a:t> during inhalation, and the cycle begins again</a:t>
            </a:r>
          </a:p>
        </p:txBody>
      </p:sp>
      <p:sp>
        <p:nvSpPr>
          <p:cNvPr id="769" name="Shape 76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71" name="Shape 771"/>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Gas Exchange in the Lungs and Tissues</a:t>
            </a:r>
          </a:p>
        </p:txBody>
      </p:sp>
      <p:sp>
        <p:nvSpPr>
          <p:cNvPr id="772" name="Shape 77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773"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1399822" y="4305582"/>
            <a:ext cx="1797192" cy="889565"/>
          </a:xfrm>
          <a:prstGeom prst="rect">
            <a:avLst/>
          </a:prstGeom>
          <a:ln w="12700">
            <a:miter lim="400000"/>
          </a:ln>
        </p:spPr>
      </p:pic>
      <p:sp>
        <p:nvSpPr>
          <p:cNvPr id="774" name="Shape 774"/>
          <p:cNvSpPr/>
          <p:nvPr/>
        </p:nvSpPr>
        <p:spPr>
          <a:xfrm>
            <a:off x="3264746" y="4497493"/>
            <a:ext cx="7313586"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Web Activity: Gas Exchange in the Lungs and Tissues</a:t>
            </a: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Air and Water as Respiratory Media</a:t>
            </a:r>
          </a:p>
        </p:txBody>
      </p:sp>
      <p:sp>
        <p:nvSpPr>
          <p:cNvPr id="195" name="Shape 195"/>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Gas exchange between the environment and cells </a:t>
            </a:r>
            <a:br/>
            <a:r>
              <a:t>is based on diffusion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Oxygen is high in the environment and low in tissues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Carbon dioxide is high in tissues and low in the environment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Oxygen thus tends to move from the environment </a:t>
            </a:r>
            <a:br/>
            <a:r>
              <a:t>into tissues and carbon dioxide tends to move from tissues to the environment</a:t>
            </a:r>
          </a:p>
        </p:txBody>
      </p:sp>
      <p:sp>
        <p:nvSpPr>
          <p:cNvPr id="196" name="Shape 19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7" name="Shape 77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Circulation</a:t>
            </a:r>
          </a:p>
        </p:txBody>
      </p:sp>
      <p:sp>
        <p:nvSpPr>
          <p:cNvPr id="778" name="Shape 778"/>
          <p:cNvSpPr/>
          <p:nvPr>
            <p:ph type="body" idx="4294967295"/>
          </p:nvPr>
        </p:nvSpPr>
        <p:spPr>
          <a:xfrm>
            <a:off x="205457" y="1837831"/>
            <a:ext cx="12492286" cy="7577103"/>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Animals maximize the surface area available for diffusion of gases and other key solutes in a variety of ways:</a:t>
            </a:r>
          </a:p>
          <a:p>
            <a:pPr lvl="1" marL="829055" indent="-397255" defTabSz="1300480">
              <a:spcBef>
                <a:spcPts val="800"/>
              </a:spcBef>
              <a:buClr>
                <a:srgbClr val="9D002D"/>
              </a:buClr>
              <a:buSzPct val="100000"/>
              <a:buChar char="–"/>
              <a:defRPr sz="3400">
                <a:latin typeface="Arial"/>
                <a:ea typeface="Arial"/>
                <a:cs typeface="Arial"/>
                <a:sym typeface="Arial"/>
              </a:defRPr>
            </a:pPr>
            <a:r>
              <a:t>Tiny animals have a small enough volume that diffusion over their body surface is adequate to keep them alive</a:t>
            </a:r>
            <a:endParaRPr sz="3600"/>
          </a:p>
          <a:p>
            <a:pPr lvl="2" marL="1290430" indent="-388730" defTabSz="1300480">
              <a:spcBef>
                <a:spcPts val="700"/>
              </a:spcBef>
              <a:buClr>
                <a:srgbClr val="9D002D"/>
              </a:buClr>
              <a:buSzPct val="100000"/>
              <a:buChar char="–"/>
              <a:defRPr sz="3200">
                <a:latin typeface="Arial"/>
                <a:ea typeface="Arial"/>
                <a:cs typeface="Arial"/>
                <a:sym typeface="Arial"/>
              </a:defRPr>
            </a:pPr>
            <a:r>
              <a:t>Tapeworms and flatworms have a high ratio of surface area to volume</a:t>
            </a:r>
          </a:p>
          <a:p>
            <a:pPr lvl="2" marL="1290430" indent="-388730" defTabSz="1300480">
              <a:spcBef>
                <a:spcPts val="700"/>
              </a:spcBef>
              <a:buClr>
                <a:srgbClr val="9D002D"/>
              </a:buClr>
              <a:buSzPct val="100000"/>
              <a:buChar char="–"/>
              <a:defRPr sz="3200">
                <a:latin typeface="Arial"/>
                <a:ea typeface="Arial"/>
                <a:cs typeface="Arial"/>
                <a:sym typeface="Arial"/>
              </a:defRPr>
            </a:pPr>
            <a:r>
              <a:t>The highly folded gastrovascular cavity of jellyfish offers a large surface area for molecular exchange</a:t>
            </a:r>
          </a:p>
          <a:p>
            <a:pPr lvl="2" marL="1290430" indent="-388730" defTabSz="1300480">
              <a:spcBef>
                <a:spcPts val="700"/>
              </a:spcBef>
              <a:buClr>
                <a:srgbClr val="9D002D"/>
              </a:buClr>
              <a:buSzPct val="100000"/>
              <a:buChar char="–"/>
              <a:defRPr sz="3200">
                <a:latin typeface="Arial"/>
                <a:ea typeface="Arial"/>
                <a:cs typeface="Arial"/>
                <a:sym typeface="Arial"/>
              </a:defRPr>
            </a:pPr>
            <a:r>
              <a:t>Diffusion in roundworms is accomplished by muscular contractions</a:t>
            </a:r>
          </a:p>
        </p:txBody>
      </p:sp>
      <p:sp>
        <p:nvSpPr>
          <p:cNvPr id="779" name="Shape 77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 name="Shape 78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Circulation</a:t>
            </a:r>
          </a:p>
        </p:txBody>
      </p:sp>
      <p:sp>
        <p:nvSpPr>
          <p:cNvPr id="782" name="Shape 782"/>
          <p:cNvSpPr/>
          <p:nvPr>
            <p:ph type="body" idx="4294967295"/>
          </p:nvPr>
        </p:nvSpPr>
        <p:spPr>
          <a:xfrm>
            <a:off x="205457" y="1873955"/>
            <a:ext cx="12040731" cy="7360357"/>
          </a:xfrm>
          <a:prstGeom prst="rect">
            <a:avLst/>
          </a:prstGeom>
        </p:spPr>
        <p:txBody>
          <a:bodyPr lIns="0" tIns="0" rIns="0" bIns="0" anchor="t"/>
          <a:lstStyle/>
          <a:p>
            <a:pPr lvl="1" marL="829055" indent="-397255" defTabSz="1300480">
              <a:spcBef>
                <a:spcPts val="800"/>
              </a:spcBef>
              <a:buClr>
                <a:srgbClr val="9D002D"/>
              </a:buClr>
              <a:buSzPct val="100000"/>
              <a:buChar char="–"/>
              <a:defRPr sz="3400">
                <a:latin typeface="Arial"/>
                <a:ea typeface="Arial"/>
                <a:cs typeface="Arial"/>
                <a:sym typeface="Arial"/>
              </a:defRPr>
            </a:pPr>
            <a:r>
              <a:t>Larger animals require a circulatory system in order to achieve a large ratio of surface area to volume</a:t>
            </a:r>
          </a:p>
        </p:txBody>
      </p:sp>
      <p:sp>
        <p:nvSpPr>
          <p:cNvPr id="783" name="Shape 78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Shape 78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Types of Circulatory Systems</a:t>
            </a:r>
          </a:p>
        </p:txBody>
      </p:sp>
      <p:sp>
        <p:nvSpPr>
          <p:cNvPr id="786" name="Shape 786"/>
          <p:cNvSpPr/>
          <p:nvPr>
            <p:ph type="body" idx="4294967295"/>
          </p:nvPr>
        </p:nvSpPr>
        <p:spPr>
          <a:xfrm>
            <a:off x="205457" y="1819768"/>
            <a:ext cx="12480997" cy="7215859"/>
          </a:xfrm>
          <a:prstGeom prst="rect">
            <a:avLst/>
          </a:prstGeom>
        </p:spPr>
        <p:txBody>
          <a:bodyPr lIns="0" tIns="0" rIns="0" bIns="0" anchor="t"/>
          <a:lstStyle/>
          <a:p>
            <a:pPr lvl="1" marL="378618" indent="-377031" defTabSz="1300480">
              <a:spcBef>
                <a:spcPts val="900"/>
              </a:spcBef>
              <a:buClr>
                <a:srgbClr val="9D002D"/>
              </a:buClr>
              <a:buSzPct val="100000"/>
              <a:buFont typeface="Wingdings"/>
              <a:buChar char="▪"/>
              <a:defRPr sz="3800">
                <a:latin typeface="Arial"/>
                <a:ea typeface="Arial"/>
                <a:cs typeface="Arial"/>
                <a:sym typeface="Arial"/>
              </a:defRPr>
            </a:pPr>
            <a:r>
              <a:t>There are two types of circulatory systems:</a:t>
            </a:r>
            <a:endParaRPr sz="3600"/>
          </a:p>
          <a:p>
            <a:pPr lvl="2" marL="1012092" indent="-580292" defTabSz="1300480">
              <a:spcBef>
                <a:spcPts val="800"/>
              </a:spcBef>
              <a:buClr>
                <a:srgbClr val="000000"/>
              </a:buClr>
              <a:buSzPct val="100000"/>
              <a:buAutoNum type="arabicPeriod" startAt="1"/>
              <a:defRPr>
                <a:latin typeface="Arial"/>
                <a:ea typeface="Arial"/>
                <a:cs typeface="Arial"/>
                <a:sym typeface="Arial"/>
              </a:defRPr>
            </a:pPr>
            <a:r>
              <a:t>Open</a:t>
            </a:r>
          </a:p>
          <a:p>
            <a:pPr lvl="2" marL="1012092" indent="-580292" defTabSz="1300480">
              <a:spcBef>
                <a:spcPts val="800"/>
              </a:spcBef>
              <a:buClr>
                <a:srgbClr val="000000"/>
              </a:buClr>
              <a:buSzPct val="100000"/>
              <a:buAutoNum type="arabicPeriod" startAt="1"/>
              <a:defRPr>
                <a:latin typeface="Arial"/>
                <a:ea typeface="Arial"/>
                <a:cs typeface="Arial"/>
                <a:sym typeface="Arial"/>
              </a:defRPr>
            </a:pPr>
            <a:r>
              <a:t>Closed</a:t>
            </a:r>
          </a:p>
        </p:txBody>
      </p:sp>
      <p:sp>
        <p:nvSpPr>
          <p:cNvPr id="787" name="Shape 78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9" name="Shape 789"/>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Is an Open Circulatory System?</a:t>
            </a:r>
          </a:p>
        </p:txBody>
      </p:sp>
      <p:sp>
        <p:nvSpPr>
          <p:cNvPr id="790" name="Shape 790"/>
          <p:cNvSpPr/>
          <p:nvPr>
            <p:ph type="body" idx="4294967295"/>
          </p:nvPr>
        </p:nvSpPr>
        <p:spPr>
          <a:xfrm>
            <a:off x="205457" y="1819768"/>
            <a:ext cx="12480997" cy="7215859"/>
          </a:xfrm>
          <a:prstGeom prst="rect">
            <a:avLst/>
          </a:prstGeom>
        </p:spPr>
        <p:txBody>
          <a:bodyPr lIns="0" tIns="0" rIns="0" bIns="0" anchor="t"/>
          <a:lstStyle/>
          <a:p>
            <a:pPr lvl="1" marL="378618" indent="-377031" defTabSz="1300480">
              <a:spcBef>
                <a:spcPts val="900"/>
              </a:spcBef>
              <a:buClr>
                <a:srgbClr val="9D002D"/>
              </a:buClr>
              <a:buSzPct val="100000"/>
              <a:buFont typeface="Wingdings"/>
              <a:buChar char="▪"/>
              <a:defRPr sz="3800">
                <a:latin typeface="Arial"/>
                <a:ea typeface="Arial"/>
                <a:cs typeface="Arial"/>
                <a:sym typeface="Arial"/>
              </a:defRPr>
            </a:pPr>
            <a:r>
              <a:t>In the </a:t>
            </a:r>
            <a:r>
              <a:rPr b="1"/>
              <a:t>open system</a:t>
            </a:r>
            <a:r>
              <a:t>,</a:t>
            </a:r>
            <a:r>
              <a:rPr b="1"/>
              <a:t> </a:t>
            </a:r>
            <a:r>
              <a:t>the hemolymph is pumped throughout the body in open vessels</a:t>
            </a:r>
          </a:p>
          <a:p>
            <a:pPr lvl="2" marL="836246" indent="-404446" defTabSz="1300480">
              <a:spcBef>
                <a:spcPts val="800"/>
              </a:spcBef>
              <a:buClr>
                <a:srgbClr val="9D002D"/>
              </a:buClr>
              <a:buSzPct val="100000"/>
              <a:buChar char="–"/>
              <a:defRPr>
                <a:latin typeface="Arial"/>
                <a:ea typeface="Arial"/>
                <a:cs typeface="Arial"/>
                <a:sym typeface="Arial"/>
              </a:defRPr>
            </a:pPr>
            <a:r>
              <a:t>The hemolymph comes in direct contact with body tissues</a:t>
            </a:r>
          </a:p>
          <a:p>
            <a:pPr lvl="2" marL="836246" indent="-404446" defTabSz="1300480">
              <a:spcBef>
                <a:spcPts val="800"/>
              </a:spcBef>
              <a:buClr>
                <a:srgbClr val="9D002D"/>
              </a:buClr>
              <a:buSzPct val="100000"/>
              <a:buChar char="–"/>
              <a:defRPr>
                <a:latin typeface="Arial"/>
                <a:ea typeface="Arial"/>
                <a:cs typeface="Arial"/>
                <a:sym typeface="Arial"/>
              </a:defRPr>
            </a:pPr>
            <a:r>
              <a:t>The open system is characteristic of invertebrates</a:t>
            </a:r>
          </a:p>
          <a:p>
            <a:pPr lvl="2" marL="836246" indent="-404446" defTabSz="1300480">
              <a:spcBef>
                <a:spcPts val="800"/>
              </a:spcBef>
              <a:buClr>
                <a:srgbClr val="9D002D"/>
              </a:buClr>
              <a:buSzPct val="100000"/>
              <a:buChar char="–"/>
              <a:defRPr>
                <a:latin typeface="Arial"/>
                <a:ea typeface="Arial"/>
                <a:cs typeface="Arial"/>
                <a:sym typeface="Arial"/>
              </a:defRPr>
            </a:pPr>
            <a:r>
              <a:t>The hemolymph is pumped by an organ called the heart</a:t>
            </a:r>
          </a:p>
        </p:txBody>
      </p:sp>
      <p:sp>
        <p:nvSpPr>
          <p:cNvPr id="791" name="Shape 79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3" name="Shape 793"/>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Is a Closed Circulatory System?</a:t>
            </a:r>
          </a:p>
        </p:txBody>
      </p:sp>
      <p:sp>
        <p:nvSpPr>
          <p:cNvPr id="794" name="Shape 794"/>
          <p:cNvSpPr/>
          <p:nvPr>
            <p:ph type="body" idx="4294967295"/>
          </p:nvPr>
        </p:nvSpPr>
        <p:spPr>
          <a:xfrm>
            <a:off x="205457" y="1819768"/>
            <a:ext cx="12480997" cy="7215859"/>
          </a:xfrm>
          <a:prstGeom prst="rect">
            <a:avLst/>
          </a:prstGeom>
        </p:spPr>
        <p:txBody>
          <a:bodyPr lIns="0" tIns="0" rIns="0" bIns="0" anchor="t"/>
          <a:lstStyle/>
          <a:p>
            <a:pPr lvl="1" marL="378618" indent="-377031" defTabSz="1300480">
              <a:spcBef>
                <a:spcPts val="900"/>
              </a:spcBef>
              <a:buClr>
                <a:srgbClr val="9D002D"/>
              </a:buClr>
              <a:buSzPct val="100000"/>
              <a:buFont typeface="Wingdings"/>
              <a:buChar char="▪"/>
              <a:defRPr sz="3800">
                <a:latin typeface="Arial"/>
                <a:ea typeface="Arial"/>
                <a:cs typeface="Arial"/>
                <a:sym typeface="Arial"/>
              </a:defRPr>
            </a:pPr>
            <a:r>
              <a:t>In the </a:t>
            </a:r>
            <a:r>
              <a:rPr b="1"/>
              <a:t>closed system</a:t>
            </a:r>
            <a:r>
              <a:t>,</a:t>
            </a:r>
            <a:r>
              <a:rPr b="1"/>
              <a:t> </a:t>
            </a:r>
            <a:r>
              <a:t>blood flows in a continuous circuit of closed vessels</a:t>
            </a:r>
          </a:p>
          <a:p>
            <a:pPr lvl="2" marL="836246" indent="-404446" defTabSz="1300480">
              <a:spcBef>
                <a:spcPts val="800"/>
              </a:spcBef>
              <a:buClr>
                <a:srgbClr val="9D002D"/>
              </a:buClr>
              <a:buSzPct val="100000"/>
              <a:buChar char="–"/>
              <a:defRPr>
                <a:latin typeface="Arial"/>
                <a:ea typeface="Arial"/>
                <a:cs typeface="Arial"/>
                <a:sym typeface="Arial"/>
              </a:defRPr>
            </a:pPr>
            <a:r>
              <a:t>Pressure provided by the pumping action of the heart</a:t>
            </a:r>
          </a:p>
          <a:p>
            <a:pPr lvl="2" marL="836246" indent="-404446" defTabSz="1300480">
              <a:spcBef>
                <a:spcPts val="800"/>
              </a:spcBef>
              <a:buClr>
                <a:srgbClr val="9D002D"/>
              </a:buClr>
              <a:buSzPct val="100000"/>
              <a:buChar char="–"/>
              <a:defRPr>
                <a:latin typeface="Arial"/>
                <a:ea typeface="Arial"/>
                <a:cs typeface="Arial"/>
                <a:sym typeface="Arial"/>
              </a:defRPr>
            </a:pPr>
            <a:r>
              <a:t>Closed systems are characteristic of vertebrates</a:t>
            </a:r>
          </a:p>
        </p:txBody>
      </p:sp>
      <p:sp>
        <p:nvSpPr>
          <p:cNvPr id="795" name="Shape 79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97" name="45_19_clam_circulatory_U.jpg"/>
          <p:cNvPicPr>
            <a:picLocks noChangeAspect="1"/>
          </p:cNvPicPr>
          <p:nvPr/>
        </p:nvPicPr>
        <p:blipFill>
          <a:blip r:embed="rId3">
            <a:extLst/>
          </a:blip>
          <a:srcRect l="0" t="0" r="0" b="2896"/>
          <a:stretch>
            <a:fillRect/>
          </a:stretch>
        </p:blipFill>
        <p:spPr>
          <a:xfrm>
            <a:off x="1533031" y="1212426"/>
            <a:ext cx="9938739" cy="7114259"/>
          </a:xfrm>
          <a:prstGeom prst="rect">
            <a:avLst/>
          </a:prstGeom>
          <a:ln w="12700">
            <a:miter lim="400000"/>
          </a:ln>
        </p:spPr>
      </p:pic>
      <p:sp>
        <p:nvSpPr>
          <p:cNvPr id="798" name="Shape 798"/>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45.19</a:t>
            </a:r>
          </a:p>
        </p:txBody>
      </p:sp>
      <p:sp>
        <p:nvSpPr>
          <p:cNvPr id="799" name="Shape 799"/>
          <p:cNvSpPr/>
          <p:nvPr/>
        </p:nvSpPr>
        <p:spPr>
          <a:xfrm>
            <a:off x="2648373" y="1352408"/>
            <a:ext cx="859384"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sz="2400">
                <a:latin typeface="Arial Black"/>
                <a:ea typeface="Arial Black"/>
                <a:cs typeface="Arial Black"/>
                <a:sym typeface="Arial Black"/>
              </a:defRPr>
            </a:lvl1pPr>
          </a:lstStyle>
          <a:p>
            <a:pPr/>
            <a:r>
              <a:t>Clam</a:t>
            </a:r>
          </a:p>
        </p:txBody>
      </p:sp>
      <p:sp>
        <p:nvSpPr>
          <p:cNvPr id="800" name="Shape 800"/>
          <p:cNvSpPr/>
          <p:nvPr/>
        </p:nvSpPr>
        <p:spPr>
          <a:xfrm>
            <a:off x="1575928" y="3585350"/>
            <a:ext cx="1299916"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2400">
                <a:latin typeface="Arial"/>
                <a:ea typeface="Arial"/>
                <a:cs typeface="Arial"/>
                <a:sym typeface="Arial"/>
              </a:defRPr>
            </a:lvl1pPr>
          </a:lstStyle>
          <a:p>
            <a:pPr/>
            <a:r>
              <a:t>Stomach</a:t>
            </a:r>
          </a:p>
        </p:txBody>
      </p:sp>
      <p:sp>
        <p:nvSpPr>
          <p:cNvPr id="801" name="Shape 801"/>
          <p:cNvSpPr/>
          <p:nvPr/>
        </p:nvSpPr>
        <p:spPr>
          <a:xfrm>
            <a:off x="1582702" y="7191022"/>
            <a:ext cx="672753"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2400">
                <a:latin typeface="Arial"/>
                <a:ea typeface="Arial"/>
                <a:cs typeface="Arial"/>
                <a:sym typeface="Arial"/>
              </a:defRPr>
            </a:lvl1pPr>
          </a:lstStyle>
          <a:p>
            <a:pPr/>
            <a:r>
              <a:t>Foot</a:t>
            </a:r>
          </a:p>
        </p:txBody>
      </p:sp>
      <p:sp>
        <p:nvSpPr>
          <p:cNvPr id="802" name="Shape 802"/>
          <p:cNvSpPr/>
          <p:nvPr/>
        </p:nvSpPr>
        <p:spPr>
          <a:xfrm>
            <a:off x="10489635" y="6920089"/>
            <a:ext cx="673349"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2400">
                <a:latin typeface="Arial"/>
                <a:ea typeface="Arial"/>
                <a:cs typeface="Arial"/>
                <a:sym typeface="Arial"/>
              </a:defRPr>
            </a:lvl1pPr>
          </a:lstStyle>
          <a:p>
            <a:pPr/>
            <a:r>
              <a:t>Gills</a:t>
            </a:r>
          </a:p>
        </p:txBody>
      </p:sp>
      <p:sp>
        <p:nvSpPr>
          <p:cNvPr id="803" name="Shape 803"/>
          <p:cNvSpPr/>
          <p:nvPr/>
        </p:nvSpPr>
        <p:spPr>
          <a:xfrm>
            <a:off x="8687928" y="1598506"/>
            <a:ext cx="791965"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2400">
                <a:latin typeface="Arial"/>
                <a:ea typeface="Arial"/>
                <a:cs typeface="Arial"/>
                <a:sym typeface="Arial"/>
              </a:defRPr>
            </a:lvl1pPr>
          </a:lstStyle>
          <a:p>
            <a:pPr/>
            <a:r>
              <a:t>Heart</a:t>
            </a:r>
          </a:p>
        </p:txBody>
      </p:sp>
      <p:sp>
        <p:nvSpPr>
          <p:cNvPr id="804" name="Shape 804"/>
          <p:cNvSpPr/>
          <p:nvPr/>
        </p:nvSpPr>
        <p:spPr>
          <a:xfrm>
            <a:off x="9604586" y="2106506"/>
            <a:ext cx="1723183" cy="10222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2400">
                <a:latin typeface="Arial"/>
                <a:ea typeface="Arial"/>
                <a:cs typeface="Arial"/>
                <a:sym typeface="Arial"/>
              </a:defRPr>
            </a:pPr>
            <a:r>
              <a:t>Vessel</a:t>
            </a:r>
          </a:p>
          <a:p>
            <a:pPr marL="650240" indent="-650240" algn="l" defTabSz="1300480">
              <a:lnSpc>
                <a:spcPct val="95000"/>
              </a:lnSpc>
              <a:defRPr b="1" sz="2400">
                <a:latin typeface="Arial"/>
                <a:ea typeface="Arial"/>
                <a:cs typeface="Arial"/>
                <a:sym typeface="Arial"/>
              </a:defRPr>
            </a:pPr>
            <a:r>
              <a:t>carrying</a:t>
            </a:r>
          </a:p>
          <a:p>
            <a:pPr marL="650240" indent="-650240" algn="l" defTabSz="1300480">
              <a:lnSpc>
                <a:spcPct val="95000"/>
              </a:lnSpc>
              <a:defRPr b="1" sz="2400">
                <a:latin typeface="Arial"/>
                <a:ea typeface="Arial"/>
                <a:cs typeface="Arial"/>
                <a:sym typeface="Arial"/>
              </a:defRPr>
            </a:pPr>
            <a:r>
              <a:t>hemolymph</a:t>
            </a:r>
          </a:p>
        </p:txBody>
      </p:sp>
      <p:sp>
        <p:nvSpPr>
          <p:cNvPr id="805" name="Shape 805"/>
          <p:cNvSpPr/>
          <p:nvPr/>
        </p:nvSpPr>
        <p:spPr>
          <a:xfrm>
            <a:off x="2998328" y="3765973"/>
            <a:ext cx="2880926" cy="3160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06" name="Shape 806"/>
          <p:cNvSpPr/>
          <p:nvPr/>
        </p:nvSpPr>
        <p:spPr>
          <a:xfrm>
            <a:off x="2402275" y="7396480"/>
            <a:ext cx="2614508" cy="903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07" name="Shape 807"/>
          <p:cNvSpPr/>
          <p:nvPr/>
        </p:nvSpPr>
        <p:spPr>
          <a:xfrm>
            <a:off x="9600070" y="6077938"/>
            <a:ext cx="862472" cy="93020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08" name="Shape 808"/>
          <p:cNvSpPr/>
          <p:nvPr/>
        </p:nvSpPr>
        <p:spPr>
          <a:xfrm flipV="1">
            <a:off x="8480213" y="2325511"/>
            <a:ext cx="1092766" cy="97084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09" name="Shape 809"/>
          <p:cNvSpPr/>
          <p:nvPr/>
        </p:nvSpPr>
        <p:spPr>
          <a:xfrm flipV="1">
            <a:off x="7446151" y="1851377"/>
            <a:ext cx="1183076" cy="110179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3" name="Shape 81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Problems with an Open Circulatory System</a:t>
            </a:r>
          </a:p>
        </p:txBody>
      </p:sp>
      <p:sp>
        <p:nvSpPr>
          <p:cNvPr id="814" name="Shape 814"/>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 limitation of the open circulatory system is that, without discrete, continuous vessels, the flow of hemolymph cannot be directed toward tissues that have a high oxygen demand and CO</a:t>
            </a:r>
            <a:r>
              <a:rPr baseline="-20000"/>
              <a:t>2</a:t>
            </a:r>
            <a:r>
              <a:t> buildup</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Crustaceans are an important exception to this rule; they have a network of small vessels that can preferentially send hemolymph to tissues with the highest oxygen demands</a:t>
            </a:r>
          </a:p>
        </p:txBody>
      </p:sp>
      <p:sp>
        <p:nvSpPr>
          <p:cNvPr id="815" name="Shape 81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7" name="Shape 817"/>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Lineages with a Closed Circulatory System</a:t>
            </a:r>
          </a:p>
        </p:txBody>
      </p:sp>
      <p:sp>
        <p:nvSpPr>
          <p:cNvPr id="818" name="Shape 818"/>
          <p:cNvSpPr/>
          <p:nvPr>
            <p:ph type="body" idx="4294967295"/>
          </p:nvPr>
        </p:nvSpPr>
        <p:spPr>
          <a:xfrm>
            <a:off x="205457" y="1819768"/>
            <a:ext cx="12492286" cy="728810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Closed circulatory systems are found in vertebrates and a few other lineages where individuals tend to be active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For example, annelids, most of which live as active burrowers and hunters, are able to obtain and circulate enough oxygen to support intense muscular activity</a:t>
            </a:r>
          </a:p>
          <a:p>
            <a:pPr lvl="1" marL="836246" indent="-404446" defTabSz="1300480">
              <a:spcBef>
                <a:spcPts val="800"/>
              </a:spcBef>
              <a:buClr>
                <a:srgbClr val="9D002D"/>
              </a:buClr>
              <a:buSzPct val="100000"/>
              <a:buChar char="–"/>
              <a:defRPr>
                <a:latin typeface="Arial"/>
                <a:ea typeface="Arial"/>
                <a:cs typeface="Arial"/>
                <a:sym typeface="Arial"/>
              </a:defRPr>
            </a:pPr>
            <a:r>
              <a:t>A similar situation occurs in squid, octopuses, and other cephalopods that hunt down prey</a:t>
            </a:r>
          </a:p>
        </p:txBody>
      </p:sp>
      <p:sp>
        <p:nvSpPr>
          <p:cNvPr id="819" name="Shape 81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1" name="Shape 821"/>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Lineages with a Closed Circulatory System</a:t>
            </a:r>
          </a:p>
        </p:txBody>
      </p:sp>
      <p:sp>
        <p:nvSpPr>
          <p:cNvPr id="822" name="Shape 822"/>
          <p:cNvSpPr/>
          <p:nvPr>
            <p:ph type="body" idx="4294967295"/>
          </p:nvPr>
        </p:nvSpPr>
        <p:spPr>
          <a:xfrm>
            <a:off x="205457" y="1819768"/>
            <a:ext cx="12112979" cy="7288108"/>
          </a:xfrm>
          <a:prstGeom prst="rect">
            <a:avLst/>
          </a:prstGeom>
        </p:spPr>
        <p:txBody>
          <a:bodyPr lIns="0" tIns="0" rIns="0" bIns="0" anchor="t"/>
          <a:lstStyle>
            <a:lvl1pPr marL="379185" indent="-379185" defTabSz="1300480">
              <a:spcBef>
                <a:spcPts val="900"/>
              </a:spcBef>
              <a:buClr>
                <a:srgbClr val="9D002D"/>
              </a:buClr>
              <a:buSzPct val="100000"/>
              <a:buFont typeface="Wingdings"/>
              <a:buChar char="▪"/>
              <a:defRPr sz="3800">
                <a:latin typeface="Arial"/>
                <a:ea typeface="Arial"/>
                <a:cs typeface="Arial"/>
                <a:sym typeface="Arial"/>
              </a:defRPr>
            </a:lvl1pPr>
            <a:lvl2pPr marL="836246" indent="-404446" defTabSz="1300480">
              <a:spcBef>
                <a:spcPts val="800"/>
              </a:spcBef>
              <a:buClr>
                <a:srgbClr val="9D002D"/>
              </a:buClr>
              <a:buSzPct val="100000"/>
              <a:buChar char="–"/>
              <a:defRPr>
                <a:latin typeface="Arial"/>
                <a:ea typeface="Arial"/>
                <a:cs typeface="Arial"/>
                <a:sym typeface="Arial"/>
              </a:defRPr>
            </a:lvl2pPr>
          </a:lstStyle>
          <a:p>
            <a:pPr/>
            <a:r>
              <a:t>Closed circulatory systems contain an array of blood vessels</a:t>
            </a:r>
          </a:p>
          <a:p>
            <a:pPr lvl="1"/>
            <a:r>
              <a:t>Each has a distinct structure and function</a:t>
            </a:r>
          </a:p>
        </p:txBody>
      </p:sp>
      <p:sp>
        <p:nvSpPr>
          <p:cNvPr id="823" name="Shape 82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25" name="Shape 82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Types of Blood Vessels</a:t>
            </a:r>
          </a:p>
        </p:txBody>
      </p:sp>
      <p:sp>
        <p:nvSpPr>
          <p:cNvPr id="826" name="Shape 826"/>
          <p:cNvSpPr/>
          <p:nvPr>
            <p:ph type="body" idx="4294967295"/>
          </p:nvPr>
        </p:nvSpPr>
        <p:spPr>
          <a:xfrm>
            <a:off x="205457" y="1819768"/>
            <a:ext cx="12480997" cy="7703540"/>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Blood vessels are classified as arteries, capillaries, </a:t>
            </a:r>
            <a:br/>
            <a:r>
              <a:t>or veins</a:t>
            </a:r>
            <a:endParaRPr sz="2800"/>
          </a:p>
          <a:p>
            <a:pPr lvl="1" marL="836246" indent="-404446" defTabSz="1300480">
              <a:spcBef>
                <a:spcPts val="800"/>
              </a:spcBef>
              <a:buClr>
                <a:srgbClr val="9D002D"/>
              </a:buClr>
              <a:buSzPct val="100000"/>
              <a:buChar char="–"/>
              <a:defRPr b="1">
                <a:latin typeface="Arial"/>
                <a:ea typeface="Arial"/>
                <a:cs typeface="Arial"/>
                <a:sym typeface="Arial"/>
              </a:defRPr>
            </a:pPr>
            <a:r>
              <a:t>Arteries </a:t>
            </a:r>
            <a:r>
              <a:rPr b="0"/>
              <a:t>are tough, thick-walled vessels that take blood away from the heart under high pressure</a:t>
            </a:r>
          </a:p>
          <a:p>
            <a:pPr lvl="2" marL="1297516" indent="-395816" defTabSz="1300480">
              <a:spcBef>
                <a:spcPts val="800"/>
              </a:spcBef>
              <a:buClr>
                <a:srgbClr val="9D002D"/>
              </a:buClr>
              <a:buSzPct val="100000"/>
              <a:buChar char="–"/>
              <a:defRPr sz="3400">
                <a:latin typeface="Arial"/>
                <a:ea typeface="Arial"/>
                <a:cs typeface="Arial"/>
                <a:sym typeface="Arial"/>
              </a:defRPr>
            </a:pPr>
            <a:r>
              <a:t>Small arteries are called </a:t>
            </a:r>
            <a:r>
              <a:rPr b="1"/>
              <a:t>arterioles</a:t>
            </a:r>
            <a:endParaRPr sz="1200"/>
          </a:p>
          <a:p>
            <a:pPr lvl="1" marL="836246" indent="-404446" defTabSz="1300480">
              <a:spcBef>
                <a:spcPts val="800"/>
              </a:spcBef>
              <a:buClr>
                <a:srgbClr val="9D002D"/>
              </a:buClr>
              <a:buSzPct val="100000"/>
              <a:buChar char="–"/>
              <a:defRPr b="1">
                <a:latin typeface="Arial"/>
                <a:ea typeface="Arial"/>
                <a:cs typeface="Arial"/>
                <a:sym typeface="Arial"/>
              </a:defRPr>
            </a:pPr>
            <a:r>
              <a:t>Capillaries </a:t>
            </a:r>
            <a:r>
              <a:rPr b="0"/>
              <a:t>are the smallest vessels. Their walls are just one cell thick, allowing gases and other molecules to exchange with tissues in networks called </a:t>
            </a:r>
            <a:r>
              <a:t>capillary</a:t>
            </a:r>
            <a:r>
              <a:rPr b="0"/>
              <a:t> </a:t>
            </a:r>
            <a:r>
              <a:t>beds</a:t>
            </a:r>
          </a:p>
          <a:p>
            <a:pPr lvl="1" marL="836246" indent="-404446" defTabSz="1300480">
              <a:spcBef>
                <a:spcPts val="800"/>
              </a:spcBef>
              <a:buClr>
                <a:srgbClr val="9D002D"/>
              </a:buClr>
              <a:buSzPct val="100000"/>
              <a:buChar char="–"/>
              <a:defRPr b="1">
                <a:latin typeface="Arial"/>
                <a:ea typeface="Arial"/>
                <a:cs typeface="Arial"/>
                <a:sym typeface="Arial"/>
              </a:defRPr>
            </a:pPr>
            <a:r>
              <a:t>Veins</a:t>
            </a:r>
            <a:r>
              <a:rPr b="0"/>
              <a:t> are vessels that return blood to the heart(s) under low pressure</a:t>
            </a:r>
          </a:p>
          <a:p>
            <a:pPr lvl="2" marL="1297516" indent="-395816" defTabSz="1300480">
              <a:spcBef>
                <a:spcPts val="800"/>
              </a:spcBef>
              <a:buClr>
                <a:srgbClr val="9D002D"/>
              </a:buClr>
              <a:buSzPct val="100000"/>
              <a:buChar char="–"/>
              <a:defRPr sz="3400">
                <a:latin typeface="Arial"/>
                <a:ea typeface="Arial"/>
                <a:cs typeface="Arial"/>
                <a:sym typeface="Arial"/>
              </a:defRPr>
            </a:pPr>
            <a:r>
              <a:t>Small veins are called </a:t>
            </a:r>
            <a:r>
              <a:rPr b="1"/>
              <a:t>venules</a:t>
            </a:r>
          </a:p>
        </p:txBody>
      </p:sp>
      <p:sp>
        <p:nvSpPr>
          <p:cNvPr id="827" name="Shape 82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98" name="Shape 19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Behavior of Oxygen and Carbon Dioxide in Air</a:t>
            </a:r>
          </a:p>
        </p:txBody>
      </p:sp>
      <p:sp>
        <p:nvSpPr>
          <p:cNvPr id="199" name="Shape 199"/>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understand how gases move by diffusion, it is important to express their presence in terms of partial pressures instead of percentages</a:t>
            </a:r>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Partial pressure </a:t>
            </a:r>
            <a:r>
              <a:rPr b="0"/>
              <a:t>is the pressure of a particular gas </a:t>
            </a:r>
            <a:br>
              <a:rPr b="0"/>
            </a:br>
            <a:r>
              <a:rPr b="0"/>
              <a:t>in a mixture of gases</a:t>
            </a:r>
            <a:endParaRPr b="0"/>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calculate the partial pressure of a particular gas, multiply the fractional composition of that gas by the total pressure exerted by the entire mixture (Dalton’s law)</a:t>
            </a:r>
          </a:p>
        </p:txBody>
      </p:sp>
      <p:sp>
        <p:nvSpPr>
          <p:cNvPr id="200" name="Shape 20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29" name="Shape 82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Structure of Blood Vessels</a:t>
            </a:r>
          </a:p>
        </p:txBody>
      </p:sp>
      <p:sp>
        <p:nvSpPr>
          <p:cNvPr id="830" name="Shape 830"/>
          <p:cNvSpPr/>
          <p:nvPr>
            <p:ph type="body" idx="4294967295"/>
          </p:nvPr>
        </p:nvSpPr>
        <p:spPr>
          <a:xfrm>
            <a:off x="205457" y="1819768"/>
            <a:ext cx="12480997" cy="7522917"/>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structure of arteries, capillaries, and veins correlates closely with their function in a closed circulatory system</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walls of the arteries and arterioles are composed of smooth muscle tissue that allows for the elasticity of the vessels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aorta</a:t>
            </a:r>
            <a:r>
              <a:t>, a large vessel, generally receives blood from the heart</a:t>
            </a:r>
          </a:p>
          <a:p>
            <a:pPr lvl="1" marL="836246" indent="-404446" defTabSz="1300480">
              <a:spcBef>
                <a:spcPts val="800"/>
              </a:spcBef>
              <a:buClr>
                <a:srgbClr val="9D002D"/>
              </a:buClr>
              <a:buSzPct val="100000"/>
              <a:buChar char="–"/>
              <a:defRPr>
                <a:latin typeface="Arial"/>
                <a:ea typeface="Arial"/>
                <a:cs typeface="Arial"/>
                <a:sym typeface="Arial"/>
              </a:defRPr>
            </a:pPr>
            <a:r>
              <a:t>Has elastic walls, allowing it to expand when blood enters it under high pressure from the heart</a:t>
            </a:r>
          </a:p>
        </p:txBody>
      </p:sp>
      <p:sp>
        <p:nvSpPr>
          <p:cNvPr id="831" name="Shape 83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33" name="Shape 83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Structure of Blood Vessels</a:t>
            </a:r>
          </a:p>
        </p:txBody>
      </p:sp>
      <p:sp>
        <p:nvSpPr>
          <p:cNvPr id="834" name="Shape 834"/>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Arterioles</a:t>
            </a:r>
            <a:r>
              <a:rPr b="0"/>
              <a:t> have muscle fibers called </a:t>
            </a:r>
            <a:r>
              <a:t>sphincters</a:t>
            </a:r>
            <a:r>
              <a:rPr b="0"/>
              <a:t> wrapped around their circumference</a:t>
            </a:r>
            <a:endParaRPr b="0"/>
          </a:p>
          <a:p>
            <a:pPr lvl="1" marL="836246" indent="-404446" defTabSz="1300480">
              <a:spcBef>
                <a:spcPts val="800"/>
              </a:spcBef>
              <a:buClr>
                <a:srgbClr val="9D002D"/>
              </a:buClr>
              <a:buSzPct val="100000"/>
              <a:buChar char="–"/>
              <a:defRPr>
                <a:latin typeface="Arial"/>
                <a:ea typeface="Arial"/>
                <a:cs typeface="Arial"/>
                <a:sym typeface="Arial"/>
              </a:defRPr>
            </a:pPr>
            <a:r>
              <a:t>The sphincters allow the diameter of the vessel to be carefully regulated in response to signals from the nervous system</a:t>
            </a:r>
          </a:p>
        </p:txBody>
      </p:sp>
      <p:sp>
        <p:nvSpPr>
          <p:cNvPr id="835" name="Shape 83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37" name="Shape 83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Capillaries and Veins</a:t>
            </a:r>
          </a:p>
        </p:txBody>
      </p:sp>
      <p:sp>
        <p:nvSpPr>
          <p:cNvPr id="838" name="Shape 838"/>
          <p:cNvSpPr/>
          <p:nvPr>
            <p:ph type="body" idx="4294967295"/>
          </p:nvPr>
        </p:nvSpPr>
        <p:spPr>
          <a:xfrm>
            <a:off x="205457" y="1819769"/>
            <a:ext cx="12480997" cy="7486792"/>
          </a:xfrm>
          <a:prstGeom prst="rect">
            <a:avLst/>
          </a:prstGeom>
        </p:spPr>
        <p:txBody>
          <a:bodyPr lIns="0" tIns="0" rIns="0" bIns="0" anchor="t"/>
          <a:lstStyle/>
          <a:p>
            <a:pPr lvl="1" marL="378618" indent="-377031" defTabSz="1300480">
              <a:spcBef>
                <a:spcPts val="900"/>
              </a:spcBef>
              <a:buClr>
                <a:srgbClr val="9D002D"/>
              </a:buClr>
              <a:buSzPct val="100000"/>
              <a:buFont typeface="Wingdings"/>
              <a:buChar char="▪"/>
              <a:defRPr sz="3800">
                <a:latin typeface="Arial"/>
                <a:ea typeface="Arial"/>
                <a:cs typeface="Arial"/>
                <a:sym typeface="Arial"/>
              </a:defRPr>
            </a:pPr>
            <a:r>
              <a:t>Capillaries are where gases, nutrients, and wastes are exchanged between the blood and other tissues</a:t>
            </a:r>
            <a:endParaRPr sz="3000"/>
          </a:p>
          <a:p>
            <a:pPr lvl="2" marL="836246" indent="-404446" defTabSz="1300480">
              <a:spcBef>
                <a:spcPts val="800"/>
              </a:spcBef>
              <a:buClr>
                <a:srgbClr val="9D002D"/>
              </a:buClr>
              <a:buSzPct val="100000"/>
              <a:buChar char="–"/>
              <a:defRPr>
                <a:latin typeface="Arial"/>
                <a:ea typeface="Arial"/>
                <a:cs typeface="Arial"/>
                <a:sym typeface="Arial"/>
              </a:defRPr>
            </a:pPr>
            <a:r>
              <a:t>They are extremely thin</a:t>
            </a:r>
          </a:p>
          <a:p>
            <a:pPr lvl="2" marL="836246" indent="-404446" defTabSz="1300480">
              <a:spcBef>
                <a:spcPts val="800"/>
              </a:spcBef>
              <a:buClr>
                <a:srgbClr val="9D002D"/>
              </a:buClr>
              <a:buSzPct val="100000"/>
              <a:buChar char="–"/>
              <a:defRPr>
                <a:latin typeface="Arial"/>
                <a:ea typeface="Arial"/>
                <a:cs typeface="Arial"/>
                <a:sym typeface="Arial"/>
              </a:defRPr>
            </a:pPr>
            <a:r>
              <a:t>They form an extremely dense network throughout the body</a:t>
            </a:r>
          </a:p>
          <a:p>
            <a:pPr lvl="1" marL="378618" indent="-377031" defTabSz="1300480">
              <a:spcBef>
                <a:spcPts val="900"/>
              </a:spcBef>
              <a:buClr>
                <a:srgbClr val="9D002D"/>
              </a:buClr>
              <a:buSzPct val="100000"/>
              <a:buFont typeface="Wingdings"/>
              <a:buChar char="▪"/>
              <a:defRPr sz="3800">
                <a:latin typeface="Arial"/>
                <a:ea typeface="Arial"/>
                <a:cs typeface="Arial"/>
                <a:sym typeface="Arial"/>
              </a:defRPr>
            </a:pPr>
            <a:r>
              <a:t>Veins have</a:t>
            </a:r>
            <a:endParaRPr sz="3000"/>
          </a:p>
          <a:p>
            <a:pPr lvl="2" marL="836246" indent="-404446" defTabSz="1300480">
              <a:spcBef>
                <a:spcPts val="800"/>
              </a:spcBef>
              <a:buClr>
                <a:srgbClr val="9D002D"/>
              </a:buClr>
              <a:buSzPct val="100000"/>
              <a:buChar char="–"/>
              <a:defRPr>
                <a:latin typeface="Arial"/>
                <a:ea typeface="Arial"/>
                <a:cs typeface="Arial"/>
                <a:sym typeface="Arial"/>
              </a:defRPr>
            </a:pPr>
            <a:r>
              <a:t>Much thinner walls</a:t>
            </a:r>
          </a:p>
          <a:p>
            <a:pPr lvl="2" marL="836246" indent="-404446" defTabSz="1300480">
              <a:spcBef>
                <a:spcPts val="800"/>
              </a:spcBef>
              <a:buClr>
                <a:srgbClr val="9D002D"/>
              </a:buClr>
              <a:buSzPct val="100000"/>
              <a:buChar char="–"/>
              <a:defRPr>
                <a:latin typeface="Arial"/>
                <a:ea typeface="Arial"/>
                <a:cs typeface="Arial"/>
                <a:sym typeface="Arial"/>
              </a:defRPr>
            </a:pPr>
            <a:r>
              <a:t>Much larger interior diameters than arteries</a:t>
            </a:r>
          </a:p>
          <a:p>
            <a:pPr lvl="3" marL="1297516" indent="-395816" defTabSz="1300480">
              <a:spcBef>
                <a:spcPts val="800"/>
              </a:spcBef>
              <a:buClr>
                <a:srgbClr val="9D002D"/>
              </a:buClr>
              <a:buSzPct val="100000"/>
              <a:buChar char="–"/>
              <a:defRPr sz="3400">
                <a:latin typeface="Arial"/>
                <a:ea typeface="Arial"/>
                <a:cs typeface="Arial"/>
                <a:sym typeface="Arial"/>
              </a:defRPr>
            </a:pPr>
            <a:r>
              <a:t>Because blood is under relatively low pressure by the time it exits the tissues</a:t>
            </a:r>
          </a:p>
        </p:txBody>
      </p:sp>
      <p:sp>
        <p:nvSpPr>
          <p:cNvPr id="839" name="Shape 83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1" name="Shape 841"/>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Veins</a:t>
            </a:r>
          </a:p>
        </p:txBody>
      </p:sp>
      <p:sp>
        <p:nvSpPr>
          <p:cNvPr id="842" name="Shape 842"/>
          <p:cNvSpPr/>
          <p:nvPr>
            <p:ph type="body" idx="4294967295"/>
          </p:nvPr>
        </p:nvSpPr>
        <p:spPr>
          <a:xfrm>
            <a:off x="205457" y="1819768"/>
            <a:ext cx="12480997" cy="754097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Veins are compressed by muscle activity in the extremities, which helps speed the return of blood to the heart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Larger veins also contain </a:t>
            </a:r>
            <a:r>
              <a:rPr b="1"/>
              <a:t>valves</a:t>
            </a:r>
            <a:r>
              <a:t>, thin flaps of tissue that prevent any backflow of blood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All veins contain some muscle fibers, which contract in response to signals from the nervous system</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Blood pressure in a closed circulatory system is regulated, in part, by active adjustment of the volume of blood in the veins</a:t>
            </a:r>
          </a:p>
        </p:txBody>
      </p:sp>
      <p:sp>
        <p:nvSpPr>
          <p:cNvPr id="843" name="Shape 84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45" name="45_20_veins_and_arteries_U.jpg"/>
          <p:cNvPicPr>
            <a:picLocks noChangeAspect="1"/>
          </p:cNvPicPr>
          <p:nvPr/>
        </p:nvPicPr>
        <p:blipFill>
          <a:blip r:embed="rId3">
            <a:extLst/>
          </a:blip>
          <a:srcRect l="0" t="0" r="0" b="3509"/>
          <a:stretch>
            <a:fillRect/>
          </a:stretch>
        </p:blipFill>
        <p:spPr>
          <a:xfrm>
            <a:off x="422204" y="1499164"/>
            <a:ext cx="12158135" cy="6518205"/>
          </a:xfrm>
          <a:prstGeom prst="rect">
            <a:avLst/>
          </a:prstGeom>
          <a:ln w="12700">
            <a:miter lim="400000"/>
          </a:ln>
        </p:spPr>
      </p:pic>
      <p:sp>
        <p:nvSpPr>
          <p:cNvPr id="846" name="Shape 846"/>
          <p:cNvSpPr/>
          <p:nvPr/>
        </p:nvSpPr>
        <p:spPr>
          <a:xfrm>
            <a:off x="9168835" y="2756746"/>
            <a:ext cx="643468" cy="684108"/>
          </a:xfrm>
          <a:prstGeom prst="rect">
            <a:avLst/>
          </a:prstGeom>
          <a:solidFill>
            <a:srgbClr val="FFFFFF">
              <a:alpha val="44000"/>
            </a:srgbClr>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847" name="Shape 847"/>
          <p:cNvSpPr/>
          <p:nvPr/>
        </p:nvSpPr>
        <p:spPr>
          <a:xfrm>
            <a:off x="5420924" y="4971626"/>
            <a:ext cx="643468" cy="354472"/>
          </a:xfrm>
          <a:prstGeom prst="rect">
            <a:avLst/>
          </a:prstGeom>
          <a:solidFill>
            <a:srgbClr val="FFFFFF">
              <a:alpha val="58000"/>
            </a:srgbClr>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848" name="Shape 848"/>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45.20</a:t>
            </a:r>
          </a:p>
        </p:txBody>
      </p:sp>
      <p:sp>
        <p:nvSpPr>
          <p:cNvPr id="849" name="Shape 849"/>
          <p:cNvSpPr/>
          <p:nvPr/>
        </p:nvSpPr>
        <p:spPr>
          <a:xfrm>
            <a:off x="478648" y="1517226"/>
            <a:ext cx="5526895"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1800">
                <a:latin typeface="Arial Black"/>
                <a:ea typeface="Arial Black"/>
                <a:cs typeface="Arial Black"/>
                <a:sym typeface="Arial Black"/>
              </a:defRPr>
            </a:pPr>
            <a:r>
              <a:t>(a)</a:t>
            </a:r>
            <a:r>
              <a:rPr b="1">
                <a:latin typeface="Arial"/>
                <a:ea typeface="Arial"/>
                <a:cs typeface="Arial"/>
                <a:sym typeface="Arial"/>
              </a:rPr>
              <a:t> Capillaries are small and extremely thin walled.</a:t>
            </a:r>
          </a:p>
        </p:txBody>
      </p:sp>
      <p:sp>
        <p:nvSpPr>
          <p:cNvPr id="850" name="Shape 850"/>
          <p:cNvSpPr/>
          <p:nvPr/>
        </p:nvSpPr>
        <p:spPr>
          <a:xfrm>
            <a:off x="6773333" y="1523999"/>
            <a:ext cx="4383001"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sz="1800">
                <a:latin typeface="Arial Black"/>
                <a:ea typeface="Arial Black"/>
                <a:cs typeface="Arial Black"/>
                <a:sym typeface="Arial Black"/>
              </a:defRPr>
            </a:pPr>
            <a:r>
              <a:t>(b)</a:t>
            </a:r>
            <a:r>
              <a:rPr b="1">
                <a:latin typeface="Arial"/>
                <a:ea typeface="Arial"/>
                <a:cs typeface="Arial"/>
                <a:sym typeface="Arial"/>
              </a:rPr>
              <a:t> Veins and arteries differ in structure.</a:t>
            </a:r>
          </a:p>
        </p:txBody>
      </p:sp>
      <p:sp>
        <p:nvSpPr>
          <p:cNvPr id="851" name="Shape 851"/>
          <p:cNvSpPr/>
          <p:nvPr/>
        </p:nvSpPr>
        <p:spPr>
          <a:xfrm>
            <a:off x="2415822" y="3431822"/>
            <a:ext cx="545927" cy="5840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400">
                <a:latin typeface="Arial"/>
                <a:ea typeface="Arial"/>
                <a:cs typeface="Arial"/>
                <a:sym typeface="Arial"/>
              </a:defRPr>
            </a:pPr>
            <a:r>
              <a:t>Red</a:t>
            </a:r>
          </a:p>
          <a:p>
            <a:pPr marL="650240" indent="-650240" algn="l" defTabSz="1300480">
              <a:lnSpc>
                <a:spcPct val="95000"/>
              </a:lnSpc>
              <a:defRPr b="1" sz="1400">
                <a:latin typeface="Arial"/>
                <a:ea typeface="Arial"/>
                <a:cs typeface="Arial"/>
                <a:sym typeface="Arial"/>
              </a:defRPr>
            </a:pPr>
            <a:r>
              <a:t>blood</a:t>
            </a:r>
          </a:p>
          <a:p>
            <a:pPr marL="650240" indent="-650240" algn="l" defTabSz="1300480">
              <a:lnSpc>
                <a:spcPct val="95000"/>
              </a:lnSpc>
              <a:defRPr b="1" sz="1400">
                <a:latin typeface="Arial"/>
                <a:ea typeface="Arial"/>
                <a:cs typeface="Arial"/>
                <a:sym typeface="Arial"/>
              </a:defRPr>
            </a:pPr>
            <a:r>
              <a:t>cells</a:t>
            </a:r>
          </a:p>
        </p:txBody>
      </p:sp>
      <p:sp>
        <p:nvSpPr>
          <p:cNvPr id="852" name="Shape 852"/>
          <p:cNvSpPr/>
          <p:nvPr/>
        </p:nvSpPr>
        <p:spPr>
          <a:xfrm>
            <a:off x="9205187" y="2765777"/>
            <a:ext cx="545928" cy="5840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400">
                <a:latin typeface="Arial"/>
                <a:ea typeface="Arial"/>
                <a:cs typeface="Arial"/>
                <a:sym typeface="Arial"/>
              </a:defRPr>
            </a:pPr>
            <a:r>
              <a:t>Red</a:t>
            </a:r>
          </a:p>
          <a:p>
            <a:pPr marL="650240" indent="-650240" defTabSz="1300480">
              <a:lnSpc>
                <a:spcPct val="95000"/>
              </a:lnSpc>
              <a:defRPr b="1" sz="1400">
                <a:latin typeface="Arial"/>
                <a:ea typeface="Arial"/>
                <a:cs typeface="Arial"/>
                <a:sym typeface="Arial"/>
              </a:defRPr>
            </a:pPr>
            <a:r>
              <a:t>blood</a:t>
            </a:r>
          </a:p>
          <a:p>
            <a:pPr marL="650240" indent="-650240" defTabSz="1300480">
              <a:lnSpc>
                <a:spcPct val="95000"/>
              </a:lnSpc>
              <a:defRPr b="1" sz="1400">
                <a:latin typeface="Arial"/>
                <a:ea typeface="Arial"/>
                <a:cs typeface="Arial"/>
                <a:sym typeface="Arial"/>
              </a:defRPr>
            </a:pPr>
            <a:r>
              <a:t>cells</a:t>
            </a:r>
          </a:p>
        </p:txBody>
      </p:sp>
      <p:sp>
        <p:nvSpPr>
          <p:cNvPr id="853" name="Shape 853"/>
          <p:cNvSpPr/>
          <p:nvPr/>
        </p:nvSpPr>
        <p:spPr>
          <a:xfrm>
            <a:off x="1155982" y="5612835"/>
            <a:ext cx="88399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400">
                <a:latin typeface="Arial Black"/>
                <a:ea typeface="Arial Black"/>
                <a:cs typeface="Arial Black"/>
                <a:sym typeface="Arial Black"/>
              </a:defRPr>
            </a:lvl1pPr>
          </a:lstStyle>
          <a:p>
            <a:pPr/>
            <a:r>
              <a:t>Capillary</a:t>
            </a:r>
          </a:p>
        </p:txBody>
      </p:sp>
      <p:sp>
        <p:nvSpPr>
          <p:cNvPr id="854" name="Shape 854"/>
          <p:cNvSpPr/>
          <p:nvPr/>
        </p:nvSpPr>
        <p:spPr>
          <a:xfrm>
            <a:off x="2819964" y="6168249"/>
            <a:ext cx="70436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Nucleus</a:t>
            </a:r>
          </a:p>
        </p:txBody>
      </p:sp>
      <p:sp>
        <p:nvSpPr>
          <p:cNvPr id="855" name="Shape 855"/>
          <p:cNvSpPr/>
          <p:nvPr/>
        </p:nvSpPr>
        <p:spPr>
          <a:xfrm>
            <a:off x="2826737" y="6556586"/>
            <a:ext cx="141574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Endothelial cells</a:t>
            </a:r>
          </a:p>
        </p:txBody>
      </p:sp>
      <p:sp>
        <p:nvSpPr>
          <p:cNvPr id="856" name="Shape 856"/>
          <p:cNvSpPr/>
          <p:nvPr/>
        </p:nvSpPr>
        <p:spPr>
          <a:xfrm>
            <a:off x="2819964" y="6958471"/>
            <a:ext cx="181118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Basement membrane</a:t>
            </a:r>
          </a:p>
        </p:txBody>
      </p:sp>
      <p:sp>
        <p:nvSpPr>
          <p:cNvPr id="857" name="Shape 857"/>
          <p:cNvSpPr/>
          <p:nvPr/>
        </p:nvSpPr>
        <p:spPr>
          <a:xfrm>
            <a:off x="6930980" y="5583484"/>
            <a:ext cx="1109365" cy="42661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sz="1400">
                <a:latin typeface="Arial Black"/>
                <a:ea typeface="Arial Black"/>
                <a:cs typeface="Arial Black"/>
                <a:sym typeface="Arial Black"/>
              </a:defRPr>
            </a:pPr>
            <a:r>
              <a:t>Vein</a:t>
            </a:r>
            <a:endParaRPr b="1">
              <a:latin typeface="Arial"/>
              <a:ea typeface="Arial"/>
              <a:cs typeface="Arial"/>
              <a:sym typeface="Arial"/>
            </a:endParaRPr>
          </a:p>
          <a:p>
            <a:pPr marL="650240" indent="-650240" defTabSz="1300480">
              <a:lnSpc>
                <a:spcPct val="95000"/>
              </a:lnSpc>
              <a:defRPr b="1" sz="1400">
                <a:latin typeface="Arial"/>
                <a:ea typeface="Arial"/>
                <a:cs typeface="Arial"/>
                <a:sym typeface="Arial"/>
              </a:defRPr>
            </a:pPr>
            <a:r>
              <a:t>(Small-sized)</a:t>
            </a:r>
          </a:p>
        </p:txBody>
      </p:sp>
      <p:sp>
        <p:nvSpPr>
          <p:cNvPr id="858" name="Shape 858"/>
          <p:cNvSpPr/>
          <p:nvPr/>
        </p:nvSpPr>
        <p:spPr>
          <a:xfrm>
            <a:off x="10746624" y="5576711"/>
            <a:ext cx="1109366" cy="42661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sz="1400">
                <a:latin typeface="Arial Black"/>
                <a:ea typeface="Arial Black"/>
                <a:cs typeface="Arial Black"/>
                <a:sym typeface="Arial Black"/>
              </a:defRPr>
            </a:pPr>
            <a:r>
              <a:t>Artery</a:t>
            </a:r>
            <a:endParaRPr b="1">
              <a:latin typeface="Arial"/>
              <a:ea typeface="Arial"/>
              <a:cs typeface="Arial"/>
              <a:sym typeface="Arial"/>
            </a:endParaRPr>
          </a:p>
          <a:p>
            <a:pPr marL="650240" indent="-650240" defTabSz="1300480">
              <a:lnSpc>
                <a:spcPct val="95000"/>
              </a:lnSpc>
              <a:defRPr b="1" sz="1400">
                <a:latin typeface="Arial"/>
                <a:ea typeface="Arial"/>
                <a:cs typeface="Arial"/>
                <a:sym typeface="Arial"/>
              </a:defRPr>
            </a:pPr>
            <a:r>
              <a:t>(Small-sized)</a:t>
            </a:r>
          </a:p>
        </p:txBody>
      </p:sp>
      <p:sp>
        <p:nvSpPr>
          <p:cNvPr id="859" name="Shape 859"/>
          <p:cNvSpPr/>
          <p:nvPr/>
        </p:nvSpPr>
        <p:spPr>
          <a:xfrm>
            <a:off x="8654062" y="6240497"/>
            <a:ext cx="1227870"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Fibrous tissue</a:t>
            </a:r>
          </a:p>
        </p:txBody>
      </p:sp>
      <p:sp>
        <p:nvSpPr>
          <p:cNvPr id="860" name="Shape 860"/>
          <p:cNvSpPr/>
          <p:nvPr/>
        </p:nvSpPr>
        <p:spPr>
          <a:xfrm>
            <a:off x="8631484" y="6604000"/>
            <a:ext cx="117873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Muscle tissue</a:t>
            </a:r>
          </a:p>
        </p:txBody>
      </p:sp>
      <p:sp>
        <p:nvSpPr>
          <p:cNvPr id="861" name="Shape 861"/>
          <p:cNvSpPr/>
          <p:nvPr/>
        </p:nvSpPr>
        <p:spPr>
          <a:xfrm>
            <a:off x="8638258" y="7003626"/>
            <a:ext cx="1149214"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Elastic tissue</a:t>
            </a:r>
          </a:p>
        </p:txBody>
      </p:sp>
      <p:sp>
        <p:nvSpPr>
          <p:cNvPr id="862" name="Shape 862"/>
          <p:cNvSpPr/>
          <p:nvPr/>
        </p:nvSpPr>
        <p:spPr>
          <a:xfrm>
            <a:off x="8642773" y="7419058"/>
            <a:ext cx="108931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Endothelium</a:t>
            </a:r>
          </a:p>
        </p:txBody>
      </p:sp>
      <p:sp>
        <p:nvSpPr>
          <p:cNvPr id="863" name="Shape 863"/>
          <p:cNvSpPr/>
          <p:nvPr/>
        </p:nvSpPr>
        <p:spPr>
          <a:xfrm flipH="1">
            <a:off x="3011875" y="3716302"/>
            <a:ext cx="577992" cy="72250"/>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64" name="Shape 864"/>
          <p:cNvSpPr/>
          <p:nvPr/>
        </p:nvSpPr>
        <p:spPr>
          <a:xfrm>
            <a:off x="3011875" y="3788551"/>
            <a:ext cx="672819" cy="270934"/>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65" name="Shape 865"/>
          <p:cNvSpPr/>
          <p:nvPr/>
        </p:nvSpPr>
        <p:spPr>
          <a:xfrm flipH="1">
            <a:off x="1652693" y="4520070"/>
            <a:ext cx="180623" cy="1047610"/>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66" name="Shape 866"/>
          <p:cNvSpPr/>
          <p:nvPr/>
        </p:nvSpPr>
        <p:spPr>
          <a:xfrm>
            <a:off x="2203591" y="6263075"/>
            <a:ext cx="550898"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67" name="Shape 867"/>
          <p:cNvSpPr/>
          <p:nvPr/>
        </p:nvSpPr>
        <p:spPr>
          <a:xfrm>
            <a:off x="1842346" y="6642382"/>
            <a:ext cx="907628"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68" name="Shape 868"/>
          <p:cNvSpPr/>
          <p:nvPr/>
        </p:nvSpPr>
        <p:spPr>
          <a:xfrm flipH="1">
            <a:off x="1521741" y="6649155"/>
            <a:ext cx="1052126" cy="40865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69" name="Shape 869"/>
          <p:cNvSpPr/>
          <p:nvPr/>
        </p:nvSpPr>
        <p:spPr>
          <a:xfrm>
            <a:off x="2366150" y="7044266"/>
            <a:ext cx="383824"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70" name="Shape 870"/>
          <p:cNvSpPr/>
          <p:nvPr/>
        </p:nvSpPr>
        <p:spPr>
          <a:xfrm flipV="1">
            <a:off x="8141546" y="3133795"/>
            <a:ext cx="1025033" cy="302543"/>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71" name="Shape 871"/>
          <p:cNvSpPr/>
          <p:nvPr/>
        </p:nvSpPr>
        <p:spPr>
          <a:xfrm>
            <a:off x="9794239" y="3120248"/>
            <a:ext cx="1381761" cy="45157"/>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72" name="Shape 872"/>
          <p:cNvSpPr/>
          <p:nvPr/>
        </p:nvSpPr>
        <p:spPr>
          <a:xfrm>
            <a:off x="11297920" y="4032391"/>
            <a:ext cx="1" cy="1526259"/>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73" name="Shape 873"/>
          <p:cNvSpPr/>
          <p:nvPr/>
        </p:nvSpPr>
        <p:spPr>
          <a:xfrm>
            <a:off x="7486791" y="5224497"/>
            <a:ext cx="1" cy="338668"/>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74" name="Shape 874"/>
          <p:cNvSpPr/>
          <p:nvPr/>
        </p:nvSpPr>
        <p:spPr>
          <a:xfrm>
            <a:off x="8042204" y="6344355"/>
            <a:ext cx="546383"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75" name="Shape 875"/>
          <p:cNvSpPr/>
          <p:nvPr/>
        </p:nvSpPr>
        <p:spPr>
          <a:xfrm>
            <a:off x="10042595" y="6344355"/>
            <a:ext cx="496712"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76" name="Shape 876"/>
          <p:cNvSpPr/>
          <p:nvPr/>
        </p:nvSpPr>
        <p:spPr>
          <a:xfrm>
            <a:off x="8326684" y="6714631"/>
            <a:ext cx="284481"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77" name="Shape 877"/>
          <p:cNvSpPr/>
          <p:nvPr/>
        </p:nvSpPr>
        <p:spPr>
          <a:xfrm flipV="1">
            <a:off x="9983892" y="6710115"/>
            <a:ext cx="456072" cy="903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78" name="Shape 878"/>
          <p:cNvSpPr/>
          <p:nvPr/>
        </p:nvSpPr>
        <p:spPr>
          <a:xfrm>
            <a:off x="9961316" y="7116515"/>
            <a:ext cx="713458"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79" name="Shape 879"/>
          <p:cNvSpPr/>
          <p:nvPr/>
        </p:nvSpPr>
        <p:spPr>
          <a:xfrm>
            <a:off x="8164124" y="7342293"/>
            <a:ext cx="298028" cy="18965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80" name="Shape 880"/>
          <p:cNvSpPr/>
          <p:nvPr/>
        </p:nvSpPr>
        <p:spPr>
          <a:xfrm>
            <a:off x="8457635" y="7531946"/>
            <a:ext cx="153530"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81" name="Shape 881"/>
          <p:cNvSpPr/>
          <p:nvPr/>
        </p:nvSpPr>
        <p:spPr>
          <a:xfrm>
            <a:off x="9884550" y="7527431"/>
            <a:ext cx="943753"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82" name="Shape 882"/>
          <p:cNvSpPr/>
          <p:nvPr/>
        </p:nvSpPr>
        <p:spPr>
          <a:xfrm>
            <a:off x="11769795" y="4951306"/>
            <a:ext cx="643468" cy="354472"/>
          </a:xfrm>
          <a:prstGeom prst="rect">
            <a:avLst/>
          </a:prstGeom>
          <a:solidFill>
            <a:srgbClr val="FFFFFF">
              <a:alpha val="58000"/>
            </a:srgbClr>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883" name="Shape 883"/>
          <p:cNvSpPr/>
          <p:nvPr/>
        </p:nvSpPr>
        <p:spPr>
          <a:xfrm>
            <a:off x="11808177" y="5229013"/>
            <a:ext cx="568961" cy="1"/>
          </a:xfrm>
          <a:prstGeom prst="line">
            <a:avLst/>
          </a:prstGeom>
          <a:ln w="508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84" name="Shape 884"/>
          <p:cNvSpPr/>
          <p:nvPr/>
        </p:nvSpPr>
        <p:spPr>
          <a:xfrm>
            <a:off x="5445759" y="5247075"/>
            <a:ext cx="568961" cy="1"/>
          </a:xfrm>
          <a:prstGeom prst="line">
            <a:avLst/>
          </a:prstGeom>
          <a:ln w="508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885" name="Shape 885"/>
          <p:cNvSpPr/>
          <p:nvPr/>
        </p:nvSpPr>
        <p:spPr>
          <a:xfrm>
            <a:off x="5454791" y="4964853"/>
            <a:ext cx="52040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10 µm</a:t>
            </a:r>
          </a:p>
        </p:txBody>
      </p:sp>
      <p:sp>
        <p:nvSpPr>
          <p:cNvPr id="886" name="Shape 886"/>
          <p:cNvSpPr/>
          <p:nvPr/>
        </p:nvSpPr>
        <p:spPr>
          <a:xfrm>
            <a:off x="11801404" y="4958079"/>
            <a:ext cx="520403"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400">
                <a:latin typeface="Arial"/>
                <a:ea typeface="Arial"/>
                <a:cs typeface="Arial"/>
                <a:sym typeface="Arial"/>
              </a:defRPr>
            </a:lvl1pPr>
          </a:lstStyle>
          <a:p>
            <a:pPr/>
            <a:r>
              <a:t>20 µm</a:t>
            </a:r>
          </a:p>
        </p:txBody>
      </p:sp>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90" name="Shape 890"/>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Is Interstitial Fluid?</a:t>
            </a:r>
          </a:p>
        </p:txBody>
      </p:sp>
      <p:sp>
        <p:nvSpPr>
          <p:cNvPr id="891" name="Shape 891"/>
          <p:cNvSpPr/>
          <p:nvPr>
            <p:ph type="body" idx="4294967295"/>
          </p:nvPr>
        </p:nvSpPr>
        <p:spPr>
          <a:xfrm>
            <a:off x="205457" y="1819768"/>
            <a:ext cx="12564535" cy="7613228"/>
          </a:xfrm>
          <a:prstGeom prst="rect">
            <a:avLst/>
          </a:prstGeom>
        </p:spPr>
        <p:txBody>
          <a:bodyPr lIns="0" tIns="0" rIns="0" bIns="0" anchor="t"/>
          <a:lstStyle/>
          <a:p>
            <a:pPr marL="379185" indent="-379185"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The area between cells is called the </a:t>
            </a:r>
            <a:r>
              <a:rPr b="1"/>
              <a:t>interstitial space</a:t>
            </a:r>
            <a:endParaRPr b="1"/>
          </a:p>
          <a:p>
            <a:pPr lvl="1" marL="836246" indent="-404446" defTabSz="1300480">
              <a:spcBef>
                <a:spcPts val="800"/>
              </a:spcBef>
              <a:buClr>
                <a:srgbClr val="9D002D"/>
              </a:buClr>
              <a:buSzPct val="100000"/>
              <a:buChar char="–"/>
              <a:tabLst>
                <a:tab pos="1155700" algn="l"/>
              </a:tabLst>
              <a:defRPr>
                <a:latin typeface="Arial"/>
                <a:ea typeface="Arial"/>
                <a:cs typeface="Arial"/>
                <a:sym typeface="Arial"/>
              </a:defRPr>
            </a:pPr>
            <a:r>
              <a:t>The fluid that leaks into it is </a:t>
            </a:r>
            <a:r>
              <a:rPr b="1"/>
              <a:t>interstitial fluid</a:t>
            </a:r>
          </a:p>
          <a:p>
            <a:pPr marL="379185" indent="-379185"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Interstitial fluid builds up because of two forces:</a:t>
            </a:r>
          </a:p>
          <a:p>
            <a:pPr lvl="1"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There is an outward-directed hydrostatic force in 		capillaries, created by the pressure on blood 		generated by the heart</a:t>
            </a:r>
          </a:p>
          <a:p>
            <a:pPr lvl="1"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There is an inward-directed osmotic force in 			capillaries, created by the higher concentration of 		solutes in the blood plasma than in the interstitial 		space</a:t>
            </a:r>
          </a:p>
        </p:txBody>
      </p:sp>
      <p:sp>
        <p:nvSpPr>
          <p:cNvPr id="892" name="Shape 89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94" name="Shape 89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Collecting the Interstitial Fluid</a:t>
            </a:r>
          </a:p>
        </p:txBody>
      </p:sp>
      <p:sp>
        <p:nvSpPr>
          <p:cNvPr id="895" name="Shape 895"/>
          <p:cNvSpPr/>
          <p:nvPr>
            <p:ph type="body" idx="4294967295"/>
          </p:nvPr>
        </p:nvSpPr>
        <p:spPr>
          <a:xfrm>
            <a:off x="205457" y="1819769"/>
            <a:ext cx="12480997" cy="7631289"/>
          </a:xfrm>
          <a:prstGeom prst="rect">
            <a:avLst/>
          </a:prstGeom>
        </p:spPr>
        <p:txBody>
          <a:bodyPr lIns="0" tIns="0" rIns="0" bIns="0" anchor="t"/>
          <a:lstStyle/>
          <a:p>
            <a:pPr marL="379185" indent="-379185"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The interstitial fluid that is not reclaimed in the capillary is collected in the </a:t>
            </a:r>
            <a:r>
              <a:rPr b="1"/>
              <a:t>lymphatic system</a:t>
            </a:r>
            <a:endParaRPr b="1"/>
          </a:p>
          <a:p>
            <a:pPr lvl="1" marL="836246" indent="-404446" defTabSz="1300480">
              <a:spcBef>
                <a:spcPts val="800"/>
              </a:spcBef>
              <a:buClr>
                <a:srgbClr val="9D002D"/>
              </a:buClr>
              <a:buSzPct val="100000"/>
              <a:buChar char="–"/>
              <a:tabLst>
                <a:tab pos="1155700" algn="l"/>
              </a:tabLst>
              <a:defRPr>
                <a:latin typeface="Arial"/>
                <a:ea typeface="Arial"/>
                <a:cs typeface="Arial"/>
                <a:sym typeface="Arial"/>
              </a:defRPr>
            </a:pPr>
            <a:r>
              <a:t>A collection of thin-walled, branching tubules called </a:t>
            </a:r>
            <a:r>
              <a:rPr b="1"/>
              <a:t>lymphatic ducts </a:t>
            </a:r>
            <a:r>
              <a:t>or vessels</a:t>
            </a:r>
          </a:p>
          <a:p>
            <a:pPr lvl="1" marL="836246" indent="-404446" defTabSz="1300480">
              <a:spcBef>
                <a:spcPts val="800"/>
              </a:spcBef>
              <a:buClr>
                <a:srgbClr val="9D002D"/>
              </a:buClr>
              <a:buSzPct val="100000"/>
              <a:buChar char="–"/>
              <a:tabLst>
                <a:tab pos="1155700" algn="l"/>
              </a:tabLst>
              <a:defRPr>
                <a:latin typeface="Arial"/>
                <a:ea typeface="Arial"/>
                <a:cs typeface="Arial"/>
                <a:sym typeface="Arial"/>
              </a:defRPr>
            </a:pPr>
            <a:r>
              <a:t>Interstitial fluid that enters the lymphatic ducts is </a:t>
            </a:r>
            <a:br/>
            <a:r>
              <a:t>called </a:t>
            </a:r>
            <a:r>
              <a:rPr b="1"/>
              <a:t>lymph</a:t>
            </a:r>
          </a:p>
          <a:p>
            <a:pPr marL="379185" indent="-379185"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Three actions of the lymphatic duct:</a:t>
            </a:r>
          </a:p>
          <a:p>
            <a:pPr lvl="1"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Permeate all tissues</a:t>
            </a:r>
          </a:p>
          <a:p>
            <a:pPr lvl="1"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Eventually join with one another to form larger vessels</a:t>
            </a:r>
          </a:p>
          <a:p>
            <a:pPr lvl="1" marL="836246" indent="-404446" defTabSz="1300480">
              <a:spcBef>
                <a:spcPts val="800"/>
              </a:spcBef>
              <a:buClr>
                <a:srgbClr val="000000"/>
              </a:buClr>
              <a:buSzPct val="100000"/>
              <a:buAutoNum type="arabicPeriod" startAt="1"/>
              <a:tabLst>
                <a:tab pos="1155700" algn="l"/>
              </a:tabLst>
              <a:defRPr>
                <a:latin typeface="Arial"/>
                <a:ea typeface="Arial"/>
                <a:cs typeface="Arial"/>
                <a:sym typeface="Arial"/>
              </a:defRPr>
            </a:pPr>
            <a:r>
              <a:t> Return excess interstitial fluid, in the form of lymph, to 	the major veins entering the heart</a:t>
            </a:r>
          </a:p>
        </p:txBody>
      </p:sp>
      <p:sp>
        <p:nvSpPr>
          <p:cNvPr id="896" name="Shape 89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98" name="45_21_blood_pressure_U.jpg"/>
          <p:cNvPicPr>
            <a:picLocks noChangeAspect="1"/>
          </p:cNvPicPr>
          <p:nvPr/>
        </p:nvPicPr>
        <p:blipFill>
          <a:blip r:embed="rId3">
            <a:extLst/>
          </a:blip>
          <a:srcRect l="0" t="0" r="0" b="3536"/>
          <a:stretch>
            <a:fillRect/>
          </a:stretch>
        </p:blipFill>
        <p:spPr>
          <a:xfrm>
            <a:off x="422204" y="1684302"/>
            <a:ext cx="12158135" cy="6156961"/>
          </a:xfrm>
          <a:prstGeom prst="rect">
            <a:avLst/>
          </a:prstGeom>
          <a:ln w="12700">
            <a:miter lim="400000"/>
          </a:ln>
        </p:spPr>
      </p:pic>
      <p:sp>
        <p:nvSpPr>
          <p:cNvPr id="899" name="Shape 899"/>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45.21</a:t>
            </a:r>
          </a:p>
        </p:txBody>
      </p:sp>
      <p:sp>
        <p:nvSpPr>
          <p:cNvPr id="900" name="Shape 900"/>
          <p:cNvSpPr/>
          <p:nvPr/>
        </p:nvSpPr>
        <p:spPr>
          <a:xfrm>
            <a:off x="903110" y="2079413"/>
            <a:ext cx="3938192"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latin typeface="Arial"/>
                <a:ea typeface="Arial"/>
                <a:cs typeface="Arial"/>
                <a:sym typeface="Arial"/>
              </a:defRPr>
            </a:lvl1pPr>
          </a:lstStyle>
          <a:p>
            <a:pPr/>
            <a:r>
              <a:t>Blood enters capillary from arteriole</a:t>
            </a:r>
          </a:p>
        </p:txBody>
      </p:sp>
      <p:sp>
        <p:nvSpPr>
          <p:cNvPr id="901" name="Shape 901"/>
          <p:cNvSpPr/>
          <p:nvPr/>
        </p:nvSpPr>
        <p:spPr>
          <a:xfrm>
            <a:off x="7805137" y="2083928"/>
            <a:ext cx="3481103"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b="1" sz="1800">
                <a:latin typeface="Arial"/>
                <a:ea typeface="Arial"/>
                <a:cs typeface="Arial"/>
                <a:sym typeface="Arial"/>
              </a:defRPr>
            </a:lvl1pPr>
          </a:lstStyle>
          <a:p>
            <a:pPr/>
            <a:r>
              <a:t>Blood leaves capillary to venule</a:t>
            </a:r>
          </a:p>
        </p:txBody>
      </p:sp>
      <p:sp>
        <p:nvSpPr>
          <p:cNvPr id="902" name="Shape 902"/>
          <p:cNvSpPr/>
          <p:nvPr/>
        </p:nvSpPr>
        <p:spPr>
          <a:xfrm>
            <a:off x="8223480" y="2485813"/>
            <a:ext cx="1752986"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solidFill>
                  <a:srgbClr val="FFFFFF"/>
                </a:solidFill>
                <a:latin typeface="Arial"/>
                <a:ea typeface="Arial"/>
                <a:cs typeface="Arial"/>
                <a:sym typeface="Arial"/>
              </a:defRPr>
            </a:pPr>
            <a:r>
              <a:t>Blood pressure</a:t>
            </a:r>
          </a:p>
          <a:p>
            <a:pPr marL="650240" indent="-650240" defTabSz="1300480">
              <a:lnSpc>
                <a:spcPct val="95000"/>
              </a:lnSpc>
              <a:defRPr b="1" sz="1800">
                <a:solidFill>
                  <a:srgbClr val="FFFFFF"/>
                </a:solidFill>
                <a:latin typeface="Arial"/>
                <a:ea typeface="Arial"/>
                <a:cs typeface="Arial"/>
                <a:sym typeface="Arial"/>
              </a:defRPr>
            </a:pPr>
            <a:r>
              <a:t>15 mm Hg</a:t>
            </a:r>
          </a:p>
        </p:txBody>
      </p:sp>
      <p:sp>
        <p:nvSpPr>
          <p:cNvPr id="903" name="Shape 903"/>
          <p:cNvSpPr/>
          <p:nvPr/>
        </p:nvSpPr>
        <p:spPr>
          <a:xfrm>
            <a:off x="1305649" y="2492586"/>
            <a:ext cx="1752986"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solidFill>
                  <a:srgbClr val="FFFFFF"/>
                </a:solidFill>
                <a:latin typeface="Arial"/>
                <a:ea typeface="Arial"/>
                <a:cs typeface="Arial"/>
                <a:sym typeface="Arial"/>
              </a:defRPr>
            </a:pPr>
            <a:r>
              <a:t>Blood pressure</a:t>
            </a:r>
          </a:p>
          <a:p>
            <a:pPr marL="650240" indent="-650240" defTabSz="1300480">
              <a:lnSpc>
                <a:spcPct val="95000"/>
              </a:lnSpc>
              <a:defRPr b="1" sz="1800">
                <a:solidFill>
                  <a:srgbClr val="FFFFFF"/>
                </a:solidFill>
                <a:latin typeface="Arial"/>
                <a:ea typeface="Arial"/>
                <a:cs typeface="Arial"/>
                <a:sym typeface="Arial"/>
              </a:defRPr>
            </a:pPr>
            <a:r>
              <a:t>32 mmHg</a:t>
            </a:r>
          </a:p>
        </p:txBody>
      </p:sp>
      <p:sp>
        <p:nvSpPr>
          <p:cNvPr id="904" name="Shape 904"/>
          <p:cNvSpPr/>
          <p:nvPr/>
        </p:nvSpPr>
        <p:spPr>
          <a:xfrm>
            <a:off x="2940158" y="4319129"/>
            <a:ext cx="1105248"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latin typeface="Arial"/>
                <a:ea typeface="Arial"/>
                <a:cs typeface="Arial"/>
                <a:sym typeface="Arial"/>
              </a:defRPr>
            </a:pPr>
            <a:r>
              <a:t>Osmotic</a:t>
            </a:r>
          </a:p>
          <a:p>
            <a:pPr marL="650240" indent="-650240" defTabSz="1300480">
              <a:lnSpc>
                <a:spcPct val="95000"/>
              </a:lnSpc>
              <a:defRPr b="1" sz="1800">
                <a:latin typeface="Arial"/>
                <a:ea typeface="Arial"/>
                <a:cs typeface="Arial"/>
                <a:sym typeface="Arial"/>
              </a:defRPr>
            </a:pPr>
            <a:r>
              <a:t>pressure</a:t>
            </a:r>
          </a:p>
          <a:p>
            <a:pPr marL="650240" indent="-650240" defTabSz="1300480">
              <a:lnSpc>
                <a:spcPct val="95000"/>
              </a:lnSpc>
              <a:defRPr b="1" sz="1800">
                <a:latin typeface="Arial"/>
                <a:ea typeface="Arial"/>
                <a:cs typeface="Arial"/>
                <a:sym typeface="Arial"/>
              </a:defRPr>
            </a:pPr>
            <a:r>
              <a:t>22 mm Hg</a:t>
            </a:r>
          </a:p>
        </p:txBody>
      </p:sp>
      <p:sp>
        <p:nvSpPr>
          <p:cNvPr id="905" name="Shape 905"/>
          <p:cNvSpPr/>
          <p:nvPr/>
        </p:nvSpPr>
        <p:spPr>
          <a:xfrm>
            <a:off x="9733812" y="4325902"/>
            <a:ext cx="1105248"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lnSpc>
                <a:spcPct val="95000"/>
              </a:lnSpc>
              <a:defRPr b="1" sz="1800">
                <a:latin typeface="Arial"/>
                <a:ea typeface="Arial"/>
                <a:cs typeface="Arial"/>
                <a:sym typeface="Arial"/>
              </a:defRPr>
            </a:pPr>
            <a:r>
              <a:t>Osmotic</a:t>
            </a:r>
          </a:p>
          <a:p>
            <a:pPr marL="650240" indent="-650240" defTabSz="1300480">
              <a:lnSpc>
                <a:spcPct val="95000"/>
              </a:lnSpc>
              <a:defRPr b="1" sz="1800">
                <a:latin typeface="Arial"/>
                <a:ea typeface="Arial"/>
                <a:cs typeface="Arial"/>
                <a:sym typeface="Arial"/>
              </a:defRPr>
            </a:pPr>
            <a:r>
              <a:t>pressure</a:t>
            </a:r>
          </a:p>
          <a:p>
            <a:pPr marL="650240" indent="-650240" defTabSz="1300480">
              <a:lnSpc>
                <a:spcPct val="95000"/>
              </a:lnSpc>
              <a:defRPr b="1" sz="1800">
                <a:latin typeface="Arial"/>
                <a:ea typeface="Arial"/>
                <a:cs typeface="Arial"/>
                <a:sym typeface="Arial"/>
              </a:defRPr>
            </a:pPr>
            <a:r>
              <a:t>22 mm Hg</a:t>
            </a:r>
          </a:p>
        </p:txBody>
      </p:sp>
      <p:sp>
        <p:nvSpPr>
          <p:cNvPr id="906" name="Shape 906"/>
          <p:cNvSpPr/>
          <p:nvPr/>
        </p:nvSpPr>
        <p:spPr>
          <a:xfrm>
            <a:off x="11690773" y="6098257"/>
            <a:ext cx="817042"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800">
                <a:latin typeface="Arial"/>
                <a:ea typeface="Arial"/>
                <a:cs typeface="Arial"/>
                <a:sym typeface="Arial"/>
              </a:defRPr>
            </a:pPr>
            <a:r>
              <a:t>Lymph</a:t>
            </a:r>
          </a:p>
          <a:p>
            <a:pPr marL="650240" indent="-650240" algn="l" defTabSz="1300480">
              <a:lnSpc>
                <a:spcPct val="95000"/>
              </a:lnSpc>
              <a:defRPr b="1" sz="1800">
                <a:latin typeface="Arial"/>
                <a:ea typeface="Arial"/>
                <a:cs typeface="Arial"/>
                <a:sym typeface="Arial"/>
              </a:defRPr>
            </a:pPr>
            <a:r>
              <a:t>leave</a:t>
            </a:r>
          </a:p>
          <a:p>
            <a:pPr marL="650240" indent="-650240" algn="l" defTabSz="1300480">
              <a:lnSpc>
                <a:spcPct val="95000"/>
              </a:lnSpc>
              <a:defRPr b="1" sz="1800">
                <a:latin typeface="Arial"/>
                <a:ea typeface="Arial"/>
                <a:cs typeface="Arial"/>
                <a:sym typeface="Arial"/>
              </a:defRPr>
            </a:pPr>
            <a:r>
              <a:t>tissue</a:t>
            </a:r>
          </a:p>
        </p:txBody>
      </p:sp>
      <p:sp>
        <p:nvSpPr>
          <p:cNvPr id="907" name="Shape 907"/>
          <p:cNvSpPr/>
          <p:nvPr/>
        </p:nvSpPr>
        <p:spPr>
          <a:xfrm>
            <a:off x="4587804" y="2718364"/>
            <a:ext cx="2720740"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800">
                <a:solidFill>
                  <a:srgbClr val="FFFFFF"/>
                </a:solidFill>
                <a:latin typeface="Arial Black"/>
                <a:ea typeface="Arial Black"/>
                <a:cs typeface="Arial Black"/>
                <a:sym typeface="Arial Black"/>
              </a:defRPr>
            </a:lvl1pPr>
          </a:lstStyle>
          <a:p>
            <a:pPr/>
            <a:r>
              <a:t>Blood inside capillary</a:t>
            </a:r>
          </a:p>
        </p:txBody>
      </p:sp>
      <p:sp>
        <p:nvSpPr>
          <p:cNvPr id="908" name="Shape 908"/>
          <p:cNvSpPr/>
          <p:nvPr/>
        </p:nvSpPr>
        <p:spPr>
          <a:xfrm>
            <a:off x="1047608" y="3422791"/>
            <a:ext cx="3449180"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800">
                <a:latin typeface="Arial Black"/>
                <a:ea typeface="Arial Black"/>
                <a:cs typeface="Arial Black"/>
                <a:sym typeface="Arial Black"/>
              </a:defRPr>
            </a:lvl1pPr>
          </a:lstStyle>
          <a:p>
            <a:pPr/>
            <a:r>
              <a:t>Net pressure 10 mm Hg out</a:t>
            </a:r>
          </a:p>
        </p:txBody>
      </p:sp>
      <p:sp>
        <p:nvSpPr>
          <p:cNvPr id="909" name="Shape 909"/>
          <p:cNvSpPr/>
          <p:nvPr/>
        </p:nvSpPr>
        <p:spPr>
          <a:xfrm>
            <a:off x="8001564" y="3429564"/>
            <a:ext cx="3118893"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800">
                <a:latin typeface="Arial Black"/>
                <a:ea typeface="Arial Black"/>
                <a:cs typeface="Arial Black"/>
                <a:sym typeface="Arial Black"/>
              </a:defRPr>
            </a:lvl1pPr>
          </a:lstStyle>
          <a:p>
            <a:pPr/>
            <a:r>
              <a:t>Net pressure 7 mm Hg in</a:t>
            </a:r>
          </a:p>
        </p:txBody>
      </p:sp>
      <p:sp>
        <p:nvSpPr>
          <p:cNvPr id="910" name="Shape 910"/>
          <p:cNvSpPr/>
          <p:nvPr/>
        </p:nvSpPr>
        <p:spPr>
          <a:xfrm>
            <a:off x="1192106" y="7048782"/>
            <a:ext cx="1961047"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lnSpc>
                <a:spcPct val="95000"/>
              </a:lnSpc>
              <a:defRPr sz="1800">
                <a:latin typeface="Arial Black"/>
                <a:ea typeface="Arial Black"/>
                <a:cs typeface="Arial Black"/>
                <a:sym typeface="Arial Black"/>
              </a:defRPr>
            </a:lvl1pPr>
          </a:lstStyle>
          <a:p>
            <a:pPr/>
            <a:r>
              <a:t>Interstitial fluid</a:t>
            </a:r>
          </a:p>
        </p:txBody>
      </p:sp>
      <p:sp>
        <p:nvSpPr>
          <p:cNvPr id="911" name="Shape 911"/>
          <p:cNvSpPr/>
          <p:nvPr/>
        </p:nvSpPr>
        <p:spPr>
          <a:xfrm>
            <a:off x="2908017" y="6195342"/>
            <a:ext cx="3087193"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b="1" sz="1800">
                <a:solidFill>
                  <a:srgbClr val="808080"/>
                </a:solidFill>
                <a:latin typeface="Arial"/>
                <a:ea typeface="Arial"/>
                <a:cs typeface="Arial"/>
                <a:sym typeface="Arial"/>
              </a:defRPr>
            </a:pPr>
            <a:r>
              <a:t>Excess fluid in interstitial</a:t>
            </a:r>
          </a:p>
          <a:p>
            <a:pPr marL="650240" indent="-650240" algn="l" defTabSz="1300480">
              <a:lnSpc>
                <a:spcPct val="95000"/>
              </a:lnSpc>
              <a:defRPr b="1" sz="1800">
                <a:solidFill>
                  <a:srgbClr val="808080"/>
                </a:solidFill>
                <a:latin typeface="Arial"/>
                <a:ea typeface="Arial"/>
                <a:cs typeface="Arial"/>
                <a:sym typeface="Arial"/>
              </a:defRPr>
            </a:pPr>
            <a:r>
              <a:t>space enters lymphatic duct</a:t>
            </a:r>
          </a:p>
        </p:txBody>
      </p:sp>
      <p:sp>
        <p:nvSpPr>
          <p:cNvPr id="912" name="Shape 912"/>
          <p:cNvSpPr/>
          <p:nvPr/>
        </p:nvSpPr>
        <p:spPr>
          <a:xfrm>
            <a:off x="7132319" y="6809458"/>
            <a:ext cx="1390998" cy="64389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5000"/>
              </a:lnSpc>
              <a:defRPr sz="1800">
                <a:latin typeface="Arial Black"/>
                <a:ea typeface="Arial Black"/>
                <a:cs typeface="Arial Black"/>
                <a:sym typeface="Arial Black"/>
              </a:defRPr>
            </a:pPr>
            <a:r>
              <a:t>Lymphatic</a:t>
            </a:r>
          </a:p>
          <a:p>
            <a:pPr marL="650240" indent="-650240" algn="l" defTabSz="1300480">
              <a:lnSpc>
                <a:spcPct val="95000"/>
              </a:lnSpc>
              <a:defRPr sz="1800">
                <a:latin typeface="Arial Black"/>
                <a:ea typeface="Arial Black"/>
                <a:cs typeface="Arial Black"/>
                <a:sym typeface="Arial Black"/>
              </a:defRPr>
            </a:pPr>
            <a:r>
              <a:t>duct</a:t>
            </a:r>
          </a:p>
        </p:txBody>
      </p:sp>
      <p:sp>
        <p:nvSpPr>
          <p:cNvPr id="913" name="Shape 913"/>
          <p:cNvSpPr/>
          <p:nvPr/>
        </p:nvSpPr>
        <p:spPr>
          <a:xfrm>
            <a:off x="6403057" y="6195342"/>
            <a:ext cx="1" cy="54186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14" name="Shape 914"/>
          <p:cNvSpPr/>
          <p:nvPr/>
        </p:nvSpPr>
        <p:spPr>
          <a:xfrm flipH="1">
            <a:off x="6407573" y="6299200"/>
            <a:ext cx="754099" cy="2122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pic>
        <p:nvPicPr>
          <p:cNvPr id="915" name="45-21-2.png"/>
          <p:cNvPicPr>
            <a:picLocks noChangeAspect="1"/>
          </p:cNvPicPr>
          <p:nvPr/>
        </p:nvPicPr>
        <p:blipFill>
          <a:blip r:embed="rId4">
            <a:extLst/>
          </a:blip>
          <a:stretch>
            <a:fillRect/>
          </a:stretch>
        </p:blipFill>
        <p:spPr>
          <a:xfrm>
            <a:off x="7638062" y="4567484"/>
            <a:ext cx="1923628" cy="1959752"/>
          </a:xfrm>
          <a:prstGeom prst="rect">
            <a:avLst/>
          </a:prstGeom>
          <a:ln w="12700">
            <a:miter lim="400000"/>
          </a:ln>
        </p:spPr>
      </p:pic>
      <p:pic>
        <p:nvPicPr>
          <p:cNvPr id="916" name="45-21-1.png"/>
          <p:cNvPicPr>
            <a:picLocks noChangeAspect="1"/>
          </p:cNvPicPr>
          <p:nvPr/>
        </p:nvPicPr>
        <p:blipFill>
          <a:blip r:embed="rId5">
            <a:extLst/>
          </a:blip>
          <a:stretch>
            <a:fillRect/>
          </a:stretch>
        </p:blipFill>
        <p:spPr>
          <a:xfrm>
            <a:off x="2210364" y="4822613"/>
            <a:ext cx="1569156" cy="1031805"/>
          </a:xfrm>
          <a:prstGeom prst="rect">
            <a:avLst/>
          </a:prstGeom>
          <a:ln w="12700">
            <a:miter lim="400000"/>
          </a:ln>
        </p:spPr>
      </p:pic>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0" name="Shape 920"/>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Does the Heart Work?</a:t>
            </a:r>
          </a:p>
        </p:txBody>
      </p:sp>
      <p:sp>
        <p:nvSpPr>
          <p:cNvPr id="921" name="Shape 921"/>
          <p:cNvSpPr/>
          <p:nvPr>
            <p:ph type="body" idx="4294967295"/>
          </p:nvPr>
        </p:nvSpPr>
        <p:spPr>
          <a:xfrm>
            <a:off x="205457" y="1819768"/>
            <a:ext cx="12480997" cy="674624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animals with closed circulatory systems, the heart contains at least two chambers:</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The </a:t>
            </a:r>
            <a:r>
              <a:rPr b="1"/>
              <a:t>atrium</a:t>
            </a:r>
            <a:r>
              <a:t> receives blood returning from circulation</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The </a:t>
            </a:r>
            <a:r>
              <a:rPr b="1"/>
              <a:t>ventricle</a:t>
            </a:r>
            <a:r>
              <a:t> generates force to propel the blood through the system</a:t>
            </a:r>
          </a:p>
        </p:txBody>
      </p:sp>
      <p:sp>
        <p:nvSpPr>
          <p:cNvPr id="922" name="Shape 92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4" name="Shape 924"/>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Does the Heart Work?</a:t>
            </a:r>
          </a:p>
        </p:txBody>
      </p:sp>
      <p:sp>
        <p:nvSpPr>
          <p:cNvPr id="925" name="Shape 925"/>
          <p:cNvSpPr/>
          <p:nvPr>
            <p:ph type="body" idx="4294967295"/>
          </p:nvPr>
        </p:nvSpPr>
        <p:spPr>
          <a:xfrm>
            <a:off x="205457" y="1819768"/>
            <a:ext cx="12571308" cy="746873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Atria are separated from ventricles by </a:t>
            </a:r>
            <a:r>
              <a:rPr b="1"/>
              <a:t>atrioventricular valves</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There have been two distinct trends as vertebrates diversified:</a:t>
            </a:r>
            <a:endParaRPr sz="2400"/>
          </a:p>
          <a:p>
            <a:pPr lvl="1" marL="994507" indent="-562707" defTabSz="1300480">
              <a:spcBef>
                <a:spcPts val="800"/>
              </a:spcBef>
              <a:buClr>
                <a:srgbClr val="000000"/>
              </a:buClr>
              <a:buSzPct val="100000"/>
              <a:buAutoNum type="arabicPeriod" startAt="1"/>
              <a:defRPr>
                <a:latin typeface="Arial"/>
                <a:ea typeface="Arial"/>
                <a:cs typeface="Arial"/>
                <a:sym typeface="Arial"/>
              </a:defRPr>
            </a:pPr>
            <a:r>
              <a:t>The number of distinct heart chambers has increased</a:t>
            </a:r>
          </a:p>
          <a:p>
            <a:pPr lvl="1" marL="994507" indent="-562707" defTabSz="1300480">
              <a:spcBef>
                <a:spcPts val="800"/>
              </a:spcBef>
              <a:buClr>
                <a:srgbClr val="000000"/>
              </a:buClr>
              <a:buSzPct val="100000"/>
              <a:buAutoNum type="arabicPeriod" startAt="1"/>
              <a:defRPr>
                <a:latin typeface="Arial"/>
                <a:ea typeface="Arial"/>
                <a:cs typeface="Arial"/>
                <a:sym typeface="Arial"/>
              </a:defRPr>
            </a:pPr>
            <a:r>
              <a:t>In some animals, one circuit serves the entire body; </a:t>
            </a:r>
            <a:br/>
            <a:r>
              <a:t>in more complex vertebrates, there are two circuits</a:t>
            </a:r>
          </a:p>
        </p:txBody>
      </p:sp>
      <p:sp>
        <p:nvSpPr>
          <p:cNvPr id="926" name="Shape 92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